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2"/>
  </p:notesMasterIdLst>
  <p:sldIdLst>
    <p:sldId id="256" r:id="rId2"/>
    <p:sldId id="257" r:id="rId3"/>
    <p:sldId id="276" r:id="rId4"/>
    <p:sldId id="258" r:id="rId5"/>
    <p:sldId id="259" r:id="rId6"/>
    <p:sldId id="260" r:id="rId7"/>
    <p:sldId id="261" r:id="rId8"/>
    <p:sldId id="263" r:id="rId9"/>
    <p:sldId id="262" r:id="rId10"/>
    <p:sldId id="265" r:id="rId11"/>
    <p:sldId id="264" r:id="rId12"/>
    <p:sldId id="266" r:id="rId13"/>
    <p:sldId id="267" r:id="rId14"/>
    <p:sldId id="268" r:id="rId15"/>
    <p:sldId id="270" r:id="rId16"/>
    <p:sldId id="269" r:id="rId17"/>
    <p:sldId id="271" r:id="rId18"/>
    <p:sldId id="272" r:id="rId19"/>
    <p:sldId id="273"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6F74"/>
    <a:srgbClr val="7394B3"/>
    <a:srgbClr val="89A6C3"/>
    <a:srgbClr val="115721"/>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showOutlineIcons="0" horzBarState="maximized">
    <p:restoredLeft sz="34603" autoAdjust="0"/>
    <p:restoredTop sz="86409" autoAdjust="0"/>
  </p:normalViewPr>
  <p:slideViewPr>
    <p:cSldViewPr snapToGrid="0">
      <p:cViewPr varScale="1">
        <p:scale>
          <a:sx n="75" d="100"/>
          <a:sy n="75" d="100"/>
        </p:scale>
        <p:origin x="43" y="254"/>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2B8AF4-D6C0-404A-8CE8-94DC9C303527}" type="datetimeFigureOut">
              <a:rPr lang="es-AR" smtClean="0"/>
              <a:t>13/11/2020</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22FFC3-B5A8-4141-9CCF-4D9B02F8FE2B}" type="slidenum">
              <a:rPr lang="es-AR" smtClean="0"/>
              <a:t>‹Nº›</a:t>
            </a:fld>
            <a:endParaRPr lang="es-AR"/>
          </a:p>
        </p:txBody>
      </p:sp>
    </p:spTree>
    <p:extLst>
      <p:ext uri="{BB962C8B-B14F-4D97-AF65-F5344CB8AC3E}">
        <p14:creationId xmlns:p14="http://schemas.microsoft.com/office/powerpoint/2010/main" val="1877609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AR" sz="1200" b="0" i="0" u="none" strike="noStrike" kern="1200" dirty="0">
                <a:solidFill>
                  <a:schemeClr val="tx1"/>
                </a:solidFill>
                <a:effectLst/>
                <a:latin typeface="+mn-lt"/>
                <a:ea typeface="+mn-ea"/>
                <a:cs typeface="+mn-cs"/>
              </a:rPr>
              <a:t>Bienvenidos a todos.</a:t>
            </a:r>
            <a:endParaRPr lang="es-AR" b="0" dirty="0">
              <a:effectLst/>
            </a:endParaRPr>
          </a:p>
          <a:p>
            <a:pPr rtl="0"/>
            <a:r>
              <a:rPr lang="es-AR" sz="1200" b="0" i="0" u="none" strike="noStrike" kern="1200" dirty="0">
                <a:solidFill>
                  <a:schemeClr val="tx1"/>
                </a:solidFill>
                <a:effectLst/>
                <a:latin typeface="+mn-lt"/>
                <a:ea typeface="+mn-ea"/>
                <a:cs typeface="+mn-cs"/>
              </a:rPr>
              <a:t>En esta oportunidad nos ha tocado a nosotros dar inicio a esta presentación. Somos el grupo 7 y vamos a presentar lo que entendemos por manifiesto de </a:t>
            </a:r>
            <a:r>
              <a:rPr lang="es-AR" sz="1200" b="0" i="0" u="none" strike="noStrike" kern="1200" dirty="0" err="1">
                <a:solidFill>
                  <a:schemeClr val="tx1"/>
                </a:solidFill>
                <a:effectLst/>
                <a:latin typeface="+mn-lt"/>
                <a:ea typeface="+mn-ea"/>
                <a:cs typeface="+mn-cs"/>
              </a:rPr>
              <a:t>testing</a:t>
            </a:r>
            <a:r>
              <a:rPr lang="es-AR" sz="1200" b="0" i="0" u="none" strike="noStrike" kern="1200" dirty="0">
                <a:solidFill>
                  <a:schemeClr val="tx1"/>
                </a:solidFill>
                <a:effectLst/>
                <a:latin typeface="+mn-lt"/>
                <a:ea typeface="+mn-ea"/>
                <a:cs typeface="+mn-cs"/>
              </a:rPr>
              <a:t>. </a:t>
            </a:r>
            <a:endParaRPr lang="es-AR" b="0" dirty="0">
              <a:effectLst/>
            </a:endParaRPr>
          </a:p>
          <a:p>
            <a:pPr rtl="0"/>
            <a:r>
              <a:rPr lang="es-AR" sz="1200" b="0" i="0" u="none" strike="noStrike" kern="1200" dirty="0">
                <a:solidFill>
                  <a:schemeClr val="tx1"/>
                </a:solidFill>
                <a:effectLst/>
                <a:latin typeface="+mn-lt"/>
                <a:ea typeface="+mn-ea"/>
                <a:cs typeface="+mn-cs"/>
              </a:rPr>
              <a:t>veremos un poco lo que es este manifiesto, explicaremos cada uno de sus valores y finalmente presentaremos una conclusión de nuestro trabajo.</a:t>
            </a:r>
            <a:endParaRPr lang="es-AR" b="0" dirty="0">
              <a:effectLst/>
            </a:endParaRPr>
          </a:p>
          <a:p>
            <a:br>
              <a:rPr lang="es-AR" dirty="0"/>
            </a:br>
            <a:endParaRPr lang="es-AR" dirty="0"/>
          </a:p>
        </p:txBody>
      </p:sp>
      <p:sp>
        <p:nvSpPr>
          <p:cNvPr id="4" name="Marcador de número de diapositiva 3"/>
          <p:cNvSpPr>
            <a:spLocks noGrp="1"/>
          </p:cNvSpPr>
          <p:nvPr>
            <p:ph type="sldNum" sz="quarter" idx="5"/>
          </p:nvPr>
        </p:nvSpPr>
        <p:spPr/>
        <p:txBody>
          <a:bodyPr/>
          <a:lstStyle/>
          <a:p>
            <a:fld id="{9422FFC3-B5A8-4141-9CCF-4D9B02F8FE2B}" type="slidenum">
              <a:rPr lang="es-AR" smtClean="0"/>
              <a:t>1</a:t>
            </a:fld>
            <a:endParaRPr lang="es-AR"/>
          </a:p>
        </p:txBody>
      </p:sp>
    </p:spTree>
    <p:extLst>
      <p:ext uri="{BB962C8B-B14F-4D97-AF65-F5344CB8AC3E}">
        <p14:creationId xmlns:p14="http://schemas.microsoft.com/office/powerpoint/2010/main" val="26992166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AR" sz="1200" b="0" i="0" u="none" strike="noStrike" kern="1200" dirty="0">
                <a:solidFill>
                  <a:schemeClr val="tx1"/>
                </a:solidFill>
                <a:effectLst/>
                <a:latin typeface="+mn-lt"/>
                <a:ea typeface="+mn-ea"/>
                <a:cs typeface="+mn-cs"/>
              </a:rPr>
              <a:t>Generalmente, en el ámbito tradicional, los </a:t>
            </a:r>
            <a:r>
              <a:rPr lang="es-AR" sz="1200" b="0" i="0" u="none" strike="noStrike" kern="1200" dirty="0" err="1">
                <a:solidFill>
                  <a:schemeClr val="tx1"/>
                </a:solidFill>
                <a:effectLst/>
                <a:latin typeface="+mn-lt"/>
                <a:ea typeface="+mn-ea"/>
                <a:cs typeface="+mn-cs"/>
              </a:rPr>
              <a:t>testers</a:t>
            </a:r>
            <a:r>
              <a:rPr lang="es-AR" sz="1200" b="0" i="0" u="none" strike="noStrike" kern="1200" dirty="0">
                <a:solidFill>
                  <a:schemeClr val="tx1"/>
                </a:solidFill>
                <a:effectLst/>
                <a:latin typeface="+mn-lt"/>
                <a:ea typeface="+mn-ea"/>
                <a:cs typeface="+mn-cs"/>
              </a:rPr>
              <a:t> suelen guiarse solo por un documento de especificación para hacer su trabajo y ven donde lo desarrollado se desvía de lo documentado.</a:t>
            </a:r>
            <a:endParaRPr lang="es-AR" b="0" dirty="0">
              <a:effectLst/>
            </a:endParaRPr>
          </a:p>
          <a:p>
            <a:pPr rtl="0"/>
            <a:r>
              <a:rPr lang="es-AR" sz="1200" b="0" i="0" u="none" strike="noStrike" kern="1200" dirty="0">
                <a:solidFill>
                  <a:schemeClr val="tx1"/>
                </a:solidFill>
                <a:effectLst/>
                <a:latin typeface="+mn-lt"/>
                <a:ea typeface="+mn-ea"/>
                <a:cs typeface="+mn-cs"/>
              </a:rPr>
              <a:t>De esta forma, la tarea del </a:t>
            </a:r>
            <a:r>
              <a:rPr lang="es-AR" sz="1200" b="0" i="0" u="none" strike="noStrike" kern="1200" dirty="0" err="1">
                <a:solidFill>
                  <a:schemeClr val="tx1"/>
                </a:solidFill>
                <a:effectLst/>
                <a:latin typeface="+mn-lt"/>
                <a:ea typeface="+mn-ea"/>
                <a:cs typeface="+mn-cs"/>
              </a:rPr>
              <a:t>tester</a:t>
            </a:r>
            <a:r>
              <a:rPr lang="es-AR" sz="1200" b="0" i="0" u="none" strike="noStrike" kern="1200" dirty="0">
                <a:solidFill>
                  <a:schemeClr val="tx1"/>
                </a:solidFill>
                <a:effectLst/>
                <a:latin typeface="+mn-lt"/>
                <a:ea typeface="+mn-ea"/>
                <a:cs typeface="+mn-cs"/>
              </a:rPr>
              <a:t> se parece más a la de tildar ítems de una checklist en vez de una validación de la calidad del sistema.</a:t>
            </a:r>
            <a:endParaRPr lang="es-AR" b="0" dirty="0">
              <a:effectLst/>
            </a:endParaRPr>
          </a:p>
          <a:p>
            <a:br>
              <a:rPr lang="es-AR" dirty="0"/>
            </a:br>
            <a:endParaRPr lang="es-AR" dirty="0"/>
          </a:p>
        </p:txBody>
      </p:sp>
      <p:sp>
        <p:nvSpPr>
          <p:cNvPr id="4" name="Marcador de número de diapositiva 3"/>
          <p:cNvSpPr>
            <a:spLocks noGrp="1"/>
          </p:cNvSpPr>
          <p:nvPr>
            <p:ph type="sldNum" sz="quarter" idx="5"/>
          </p:nvPr>
        </p:nvSpPr>
        <p:spPr/>
        <p:txBody>
          <a:bodyPr/>
          <a:lstStyle/>
          <a:p>
            <a:fld id="{9422FFC3-B5A8-4141-9CCF-4D9B02F8FE2B}" type="slidenum">
              <a:rPr lang="es-AR" smtClean="0"/>
              <a:t>10</a:t>
            </a:fld>
            <a:endParaRPr lang="es-AR"/>
          </a:p>
        </p:txBody>
      </p:sp>
    </p:spTree>
    <p:extLst>
      <p:ext uri="{BB962C8B-B14F-4D97-AF65-F5344CB8AC3E}">
        <p14:creationId xmlns:p14="http://schemas.microsoft.com/office/powerpoint/2010/main" val="26603127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AR" sz="1200" b="0" i="0" u="none" strike="noStrike" kern="1200" dirty="0">
                <a:solidFill>
                  <a:schemeClr val="tx1"/>
                </a:solidFill>
                <a:effectLst/>
                <a:latin typeface="+mn-lt"/>
                <a:ea typeface="+mn-ea"/>
                <a:cs typeface="+mn-cs"/>
              </a:rPr>
              <a:t>Este tipo de tareas son aburridas y no muy enriquecedoras al verificar si el producto es de calidad o apropiado para la problemática que intenta solucionar.</a:t>
            </a:r>
            <a:endParaRPr lang="es-AR" b="0" dirty="0">
              <a:effectLst/>
            </a:endParaRPr>
          </a:p>
          <a:p>
            <a:pPr rtl="0"/>
            <a:r>
              <a:rPr lang="es-AR" sz="1200" b="0" i="0" u="none" strike="noStrike" kern="1200" dirty="0">
                <a:solidFill>
                  <a:schemeClr val="tx1"/>
                </a:solidFill>
                <a:effectLst/>
                <a:latin typeface="+mn-lt"/>
                <a:ea typeface="+mn-ea"/>
                <a:cs typeface="+mn-cs"/>
              </a:rPr>
              <a:t>Lo que propone el </a:t>
            </a:r>
            <a:r>
              <a:rPr lang="es-AR" sz="1200" b="0" i="0" u="none" strike="noStrike" kern="1200" dirty="0" err="1">
                <a:solidFill>
                  <a:schemeClr val="tx1"/>
                </a:solidFill>
                <a:effectLst/>
                <a:latin typeface="+mn-lt"/>
                <a:ea typeface="+mn-ea"/>
                <a:cs typeface="+mn-cs"/>
              </a:rPr>
              <a:t>testing</a:t>
            </a:r>
            <a:r>
              <a:rPr lang="es-AR" sz="1200" b="0" i="0" u="none" strike="noStrike" kern="1200" dirty="0">
                <a:solidFill>
                  <a:schemeClr val="tx1"/>
                </a:solidFill>
                <a:effectLst/>
                <a:latin typeface="+mn-lt"/>
                <a:ea typeface="+mn-ea"/>
                <a:cs typeface="+mn-cs"/>
              </a:rPr>
              <a:t> ágil es dejar este tipo de tareas a un proceso automatizado y liberar al encargado de realizarlas para enfocarse en otros tipos de </a:t>
            </a:r>
            <a:r>
              <a:rPr lang="es-AR" sz="1200" b="0" i="0" u="none" strike="noStrike" kern="1200" dirty="0" err="1">
                <a:solidFill>
                  <a:schemeClr val="tx1"/>
                </a:solidFill>
                <a:effectLst/>
                <a:latin typeface="+mn-lt"/>
                <a:ea typeface="+mn-ea"/>
                <a:cs typeface="+mn-cs"/>
              </a:rPr>
              <a:t>testing</a:t>
            </a:r>
            <a:endParaRPr lang="es-AR" b="0" dirty="0">
              <a:effectLst/>
            </a:endParaRPr>
          </a:p>
          <a:p>
            <a:br>
              <a:rPr lang="es-AR" dirty="0"/>
            </a:br>
            <a:endParaRPr lang="es-AR" dirty="0"/>
          </a:p>
        </p:txBody>
      </p:sp>
      <p:sp>
        <p:nvSpPr>
          <p:cNvPr id="4" name="Marcador de número de diapositiva 3"/>
          <p:cNvSpPr>
            <a:spLocks noGrp="1"/>
          </p:cNvSpPr>
          <p:nvPr>
            <p:ph type="sldNum" sz="quarter" idx="5"/>
          </p:nvPr>
        </p:nvSpPr>
        <p:spPr/>
        <p:txBody>
          <a:bodyPr/>
          <a:lstStyle/>
          <a:p>
            <a:fld id="{9422FFC3-B5A8-4141-9CCF-4D9B02F8FE2B}" type="slidenum">
              <a:rPr lang="es-AR" smtClean="0"/>
              <a:t>11</a:t>
            </a:fld>
            <a:endParaRPr lang="es-AR"/>
          </a:p>
        </p:txBody>
      </p:sp>
    </p:spTree>
    <p:extLst>
      <p:ext uri="{BB962C8B-B14F-4D97-AF65-F5344CB8AC3E}">
        <p14:creationId xmlns:p14="http://schemas.microsoft.com/office/powerpoint/2010/main" val="3475305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AR" sz="1200" b="0" i="0" u="none" strike="noStrike" kern="1200" dirty="0">
                <a:solidFill>
                  <a:schemeClr val="tx1"/>
                </a:solidFill>
                <a:effectLst/>
                <a:latin typeface="+mn-lt"/>
                <a:ea typeface="+mn-ea"/>
                <a:cs typeface="+mn-cs"/>
              </a:rPr>
              <a:t>El </a:t>
            </a:r>
            <a:r>
              <a:rPr lang="es-AR" sz="1200" b="0" i="0" u="none" strike="noStrike" kern="1200" dirty="0" err="1">
                <a:solidFill>
                  <a:schemeClr val="tx1"/>
                </a:solidFill>
                <a:effectLst/>
                <a:latin typeface="+mn-lt"/>
                <a:ea typeface="+mn-ea"/>
                <a:cs typeface="+mn-cs"/>
              </a:rPr>
              <a:t>testing</a:t>
            </a:r>
            <a:r>
              <a:rPr lang="es-AR" sz="1200" b="0" i="0" u="none" strike="noStrike" kern="1200" dirty="0">
                <a:solidFill>
                  <a:schemeClr val="tx1"/>
                </a:solidFill>
                <a:effectLst/>
                <a:latin typeface="+mn-lt"/>
                <a:ea typeface="+mn-ea"/>
                <a:cs typeface="+mn-cs"/>
              </a:rPr>
              <a:t> ágil, fomenta al equipo a realizar  </a:t>
            </a:r>
            <a:r>
              <a:rPr lang="es-AR" sz="1200" b="0" i="0" u="none" strike="noStrike" kern="1200" dirty="0" err="1">
                <a:solidFill>
                  <a:schemeClr val="tx1"/>
                </a:solidFill>
                <a:effectLst/>
                <a:latin typeface="+mn-lt"/>
                <a:ea typeface="+mn-ea"/>
                <a:cs typeface="+mn-cs"/>
              </a:rPr>
              <a:t>testing</a:t>
            </a:r>
            <a:r>
              <a:rPr lang="es-AR" sz="1200" b="0" i="0" u="none" strike="noStrike" kern="1200" dirty="0">
                <a:solidFill>
                  <a:schemeClr val="tx1"/>
                </a:solidFill>
                <a:effectLst/>
                <a:latin typeface="+mn-lt"/>
                <a:ea typeface="+mn-ea"/>
                <a:cs typeface="+mn-cs"/>
              </a:rPr>
              <a:t> exploratorio o de usabilidad. Para esto, el que realice las pruebas debe tener un buen entendimiento de quien usa el sistema y como lo hace.</a:t>
            </a:r>
            <a:endParaRPr lang="es-AR" b="0" dirty="0">
              <a:effectLst/>
            </a:endParaRPr>
          </a:p>
          <a:p>
            <a:pPr rtl="0"/>
            <a:r>
              <a:rPr lang="es-AR" sz="1200" b="0" i="0" u="none" strike="noStrike" kern="1200" dirty="0">
                <a:solidFill>
                  <a:schemeClr val="tx1"/>
                </a:solidFill>
                <a:effectLst/>
                <a:latin typeface="+mn-lt"/>
                <a:ea typeface="+mn-ea"/>
                <a:cs typeface="+mn-cs"/>
              </a:rPr>
              <a:t>Esto lo puede lograr haciendo preguntas claves al cliente y traducir lo obtenido en criterios de aceptación para el resto del equipo.</a:t>
            </a:r>
            <a:endParaRPr lang="es-AR" b="0" dirty="0">
              <a:effectLst/>
            </a:endParaRPr>
          </a:p>
          <a:p>
            <a:br>
              <a:rPr lang="es-AR" dirty="0"/>
            </a:br>
            <a:endParaRPr lang="es-AR" dirty="0"/>
          </a:p>
        </p:txBody>
      </p:sp>
      <p:sp>
        <p:nvSpPr>
          <p:cNvPr id="4" name="Marcador de número de diapositiva 3"/>
          <p:cNvSpPr>
            <a:spLocks noGrp="1"/>
          </p:cNvSpPr>
          <p:nvPr>
            <p:ph type="sldNum" sz="quarter" idx="5"/>
          </p:nvPr>
        </p:nvSpPr>
        <p:spPr/>
        <p:txBody>
          <a:bodyPr/>
          <a:lstStyle/>
          <a:p>
            <a:fld id="{9422FFC3-B5A8-4141-9CCF-4D9B02F8FE2B}" type="slidenum">
              <a:rPr lang="es-AR" smtClean="0"/>
              <a:t>12</a:t>
            </a:fld>
            <a:endParaRPr lang="es-AR"/>
          </a:p>
        </p:txBody>
      </p:sp>
    </p:spTree>
    <p:extLst>
      <p:ext uri="{BB962C8B-B14F-4D97-AF65-F5344CB8AC3E}">
        <p14:creationId xmlns:p14="http://schemas.microsoft.com/office/powerpoint/2010/main" val="2760085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AR" sz="1200" b="0" i="0" u="none" strike="noStrike" kern="1200" dirty="0">
                <a:solidFill>
                  <a:schemeClr val="tx1"/>
                </a:solidFill>
                <a:effectLst/>
                <a:latin typeface="+mn-lt"/>
                <a:ea typeface="+mn-ea"/>
                <a:cs typeface="+mn-cs"/>
              </a:rPr>
              <a:t>La mentalidad del </a:t>
            </a:r>
            <a:r>
              <a:rPr lang="es-AR" sz="1200" b="0" i="0" u="none" strike="noStrike" kern="1200" dirty="0" err="1">
                <a:solidFill>
                  <a:schemeClr val="tx1"/>
                </a:solidFill>
                <a:effectLst/>
                <a:latin typeface="+mn-lt"/>
                <a:ea typeface="+mn-ea"/>
                <a:cs typeface="+mn-cs"/>
              </a:rPr>
              <a:t>tester</a:t>
            </a:r>
            <a:r>
              <a:rPr lang="es-AR" sz="1200" b="0" i="0" u="none" strike="noStrike" kern="1200" dirty="0">
                <a:solidFill>
                  <a:schemeClr val="tx1"/>
                </a:solidFill>
                <a:effectLst/>
                <a:latin typeface="+mn-lt"/>
                <a:ea typeface="+mn-ea"/>
                <a:cs typeface="+mn-cs"/>
              </a:rPr>
              <a:t> tradicional crea división con los desarrolladores ya que, generalmente, a los primeros les gusta romper cosas.</a:t>
            </a:r>
            <a:endParaRPr lang="es-AR" b="0" dirty="0">
              <a:effectLst/>
            </a:endParaRPr>
          </a:p>
          <a:p>
            <a:pPr rtl="0"/>
            <a:r>
              <a:rPr lang="es-AR" sz="1200" b="0" i="0" u="none" strike="noStrike" kern="1200" dirty="0">
                <a:solidFill>
                  <a:schemeClr val="tx1"/>
                </a:solidFill>
                <a:effectLst/>
                <a:latin typeface="+mn-lt"/>
                <a:ea typeface="+mn-ea"/>
                <a:cs typeface="+mn-cs"/>
              </a:rPr>
              <a:t>Reiterando uno de los conceptos ya abarcados, esto reafirma al </a:t>
            </a:r>
            <a:r>
              <a:rPr lang="es-AR" sz="1200" b="0" i="0" u="none" strike="noStrike" kern="1200" dirty="0" err="1">
                <a:solidFill>
                  <a:schemeClr val="tx1"/>
                </a:solidFill>
                <a:effectLst/>
                <a:latin typeface="+mn-lt"/>
                <a:ea typeface="+mn-ea"/>
                <a:cs typeface="+mn-cs"/>
              </a:rPr>
              <a:t>testing</a:t>
            </a:r>
            <a:r>
              <a:rPr lang="es-AR" sz="1200" b="0" i="0" u="none" strike="noStrike" kern="1200" dirty="0">
                <a:solidFill>
                  <a:schemeClr val="tx1"/>
                </a:solidFill>
                <a:effectLst/>
                <a:latin typeface="+mn-lt"/>
                <a:ea typeface="+mn-ea"/>
                <a:cs typeface="+mn-cs"/>
              </a:rPr>
              <a:t> como una fase. Los desarrolladores construyen algo y los </a:t>
            </a:r>
            <a:r>
              <a:rPr lang="es-AR" sz="1200" b="0" i="0" u="none" strike="noStrike" kern="1200" dirty="0" err="1">
                <a:solidFill>
                  <a:schemeClr val="tx1"/>
                </a:solidFill>
                <a:effectLst/>
                <a:latin typeface="+mn-lt"/>
                <a:ea typeface="+mn-ea"/>
                <a:cs typeface="+mn-cs"/>
              </a:rPr>
              <a:t>testers</a:t>
            </a:r>
            <a:r>
              <a:rPr lang="es-AR" sz="1200" b="0" i="0" u="none" strike="noStrike" kern="1200" dirty="0">
                <a:solidFill>
                  <a:schemeClr val="tx1"/>
                </a:solidFill>
                <a:effectLst/>
                <a:latin typeface="+mn-lt"/>
                <a:ea typeface="+mn-ea"/>
                <a:cs typeface="+mn-cs"/>
              </a:rPr>
              <a:t> lo “destruyen”.</a:t>
            </a:r>
            <a:endParaRPr lang="es-AR" b="0" dirty="0">
              <a:effectLst/>
            </a:endParaRPr>
          </a:p>
          <a:p>
            <a:br>
              <a:rPr lang="es-AR" dirty="0"/>
            </a:br>
            <a:endParaRPr lang="es-AR" dirty="0"/>
          </a:p>
        </p:txBody>
      </p:sp>
      <p:sp>
        <p:nvSpPr>
          <p:cNvPr id="4" name="Marcador de número de diapositiva 3"/>
          <p:cNvSpPr>
            <a:spLocks noGrp="1"/>
          </p:cNvSpPr>
          <p:nvPr>
            <p:ph type="sldNum" sz="quarter" idx="5"/>
          </p:nvPr>
        </p:nvSpPr>
        <p:spPr/>
        <p:txBody>
          <a:bodyPr/>
          <a:lstStyle/>
          <a:p>
            <a:fld id="{9422FFC3-B5A8-4141-9CCF-4D9B02F8FE2B}" type="slidenum">
              <a:rPr lang="es-AR" smtClean="0"/>
              <a:t>13</a:t>
            </a:fld>
            <a:endParaRPr lang="es-AR"/>
          </a:p>
        </p:txBody>
      </p:sp>
    </p:spTree>
    <p:extLst>
      <p:ext uri="{BB962C8B-B14F-4D97-AF65-F5344CB8AC3E}">
        <p14:creationId xmlns:p14="http://schemas.microsoft.com/office/powerpoint/2010/main" val="24632712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fontAlgn="t"/>
            <a:br>
              <a:rPr lang="es-AR" b="0" dirty="0">
                <a:effectLst/>
              </a:rPr>
            </a:br>
            <a:r>
              <a:rPr lang="es-AR" sz="1200" b="0" i="0" u="none" strike="noStrike" kern="1200" dirty="0">
                <a:solidFill>
                  <a:schemeClr val="tx1"/>
                </a:solidFill>
                <a:effectLst/>
                <a:latin typeface="+mn-lt"/>
                <a:ea typeface="+mn-ea"/>
                <a:cs typeface="+mn-cs"/>
              </a:rPr>
              <a:t>Con la mentalidad ágil, los </a:t>
            </a:r>
            <a:r>
              <a:rPr lang="es-AR" sz="1200" b="0" i="0" u="none" strike="noStrike" kern="1200" dirty="0" err="1">
                <a:solidFill>
                  <a:schemeClr val="tx1"/>
                </a:solidFill>
                <a:effectLst/>
                <a:latin typeface="+mn-lt"/>
                <a:ea typeface="+mn-ea"/>
                <a:cs typeface="+mn-cs"/>
              </a:rPr>
              <a:t>testers</a:t>
            </a:r>
            <a:r>
              <a:rPr lang="es-AR" sz="1200" b="0" i="0" u="none" strike="noStrike" kern="1200" dirty="0">
                <a:solidFill>
                  <a:schemeClr val="tx1"/>
                </a:solidFill>
                <a:effectLst/>
                <a:latin typeface="+mn-lt"/>
                <a:ea typeface="+mn-ea"/>
                <a:cs typeface="+mn-cs"/>
              </a:rPr>
              <a:t> se enfocan en cómo el usuario final probará el sistema y comparten lo observado con los desarrolladores antes de que se programe.</a:t>
            </a:r>
            <a:endParaRPr lang="es-AR" b="0" dirty="0">
              <a:effectLst/>
            </a:endParaRPr>
          </a:p>
          <a:p>
            <a:pPr rtl="0" fontAlgn="t"/>
            <a:r>
              <a:rPr lang="es-AR" sz="1200" b="0" i="0" u="none" strike="noStrike" kern="1200" dirty="0">
                <a:solidFill>
                  <a:schemeClr val="tx1"/>
                </a:solidFill>
                <a:effectLst/>
                <a:latin typeface="+mn-lt"/>
                <a:ea typeface="+mn-ea"/>
                <a:cs typeface="+mn-cs"/>
              </a:rPr>
              <a:t>Esto lleva a que ayuden a la construcción de un mejor sistema y, de festejar cuando se encuentra un bug, a hacerlo cuando el </a:t>
            </a:r>
            <a:r>
              <a:rPr lang="es-AR" sz="1200" b="0" i="0" u="none" strike="noStrike" kern="1200" dirty="0" err="1">
                <a:solidFill>
                  <a:schemeClr val="tx1"/>
                </a:solidFill>
                <a:effectLst/>
                <a:latin typeface="+mn-lt"/>
                <a:ea typeface="+mn-ea"/>
                <a:cs typeface="+mn-cs"/>
              </a:rPr>
              <a:t>release</a:t>
            </a:r>
            <a:r>
              <a:rPr lang="es-AR" sz="1200" b="0" i="0" u="none" strike="noStrike" kern="1200" dirty="0">
                <a:solidFill>
                  <a:schemeClr val="tx1"/>
                </a:solidFill>
                <a:effectLst/>
                <a:latin typeface="+mn-lt"/>
                <a:ea typeface="+mn-ea"/>
                <a:cs typeface="+mn-cs"/>
              </a:rPr>
              <a:t> cumple con las expectativas.</a:t>
            </a:r>
            <a:endParaRPr lang="es-AR" b="0" dirty="0">
              <a:effectLst/>
            </a:endParaRPr>
          </a:p>
          <a:p>
            <a:endParaRPr lang="es-AR" dirty="0"/>
          </a:p>
        </p:txBody>
      </p:sp>
      <p:sp>
        <p:nvSpPr>
          <p:cNvPr id="4" name="Marcador de número de diapositiva 3"/>
          <p:cNvSpPr>
            <a:spLocks noGrp="1"/>
          </p:cNvSpPr>
          <p:nvPr>
            <p:ph type="sldNum" sz="quarter" idx="5"/>
          </p:nvPr>
        </p:nvSpPr>
        <p:spPr/>
        <p:txBody>
          <a:bodyPr/>
          <a:lstStyle/>
          <a:p>
            <a:fld id="{9422FFC3-B5A8-4141-9CCF-4D9B02F8FE2B}" type="slidenum">
              <a:rPr lang="es-AR" smtClean="0"/>
              <a:t>14</a:t>
            </a:fld>
            <a:endParaRPr lang="es-AR"/>
          </a:p>
        </p:txBody>
      </p:sp>
    </p:spTree>
    <p:extLst>
      <p:ext uri="{BB962C8B-B14F-4D97-AF65-F5344CB8AC3E}">
        <p14:creationId xmlns:p14="http://schemas.microsoft.com/office/powerpoint/2010/main" val="1883451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dirty="0">
                <a:solidFill>
                  <a:schemeClr val="tx1"/>
                </a:solidFill>
                <a:effectLst/>
                <a:latin typeface="+mn-lt"/>
                <a:ea typeface="+mn-ea"/>
                <a:cs typeface="+mn-cs"/>
              </a:rPr>
              <a:t>Tradicionalmente, el equipo de </a:t>
            </a:r>
            <a:r>
              <a:rPr lang="es-AR" sz="1200" b="0" i="0" u="none" strike="noStrike" kern="1200" dirty="0" err="1">
                <a:solidFill>
                  <a:schemeClr val="tx1"/>
                </a:solidFill>
                <a:effectLst/>
                <a:latin typeface="+mn-lt"/>
                <a:ea typeface="+mn-ea"/>
                <a:cs typeface="+mn-cs"/>
              </a:rPr>
              <a:t>testing</a:t>
            </a:r>
            <a:r>
              <a:rPr lang="es-AR" sz="1200" b="0" i="0" u="none" strike="noStrike" kern="1200" dirty="0">
                <a:solidFill>
                  <a:schemeClr val="tx1"/>
                </a:solidFill>
                <a:effectLst/>
                <a:latin typeface="+mn-lt"/>
                <a:ea typeface="+mn-ea"/>
                <a:cs typeface="+mn-cs"/>
              </a:rPr>
              <a:t>, es el responsable de la calidad del producto. Esto es un gran problema ya que tiende a llevar a que el equipo de desarrollo no se enfoque en el aspecto de la calidad y quede exclusivamente relegado a los </a:t>
            </a:r>
            <a:r>
              <a:rPr lang="es-AR" sz="1200" b="0" i="0" u="none" strike="noStrike" kern="1200" dirty="0" err="1">
                <a:solidFill>
                  <a:schemeClr val="tx1"/>
                </a:solidFill>
                <a:effectLst/>
                <a:latin typeface="+mn-lt"/>
                <a:ea typeface="+mn-ea"/>
                <a:cs typeface="+mn-cs"/>
              </a:rPr>
              <a:t>testers</a:t>
            </a:r>
            <a:r>
              <a:rPr lang="es-AR" sz="1200" b="0" i="0" u="none" strike="noStrike" kern="1200" dirty="0">
                <a:solidFill>
                  <a:schemeClr val="tx1"/>
                </a:solidFill>
                <a:effectLst/>
                <a:latin typeface="+mn-lt"/>
                <a:ea typeface="+mn-ea"/>
                <a:cs typeface="+mn-cs"/>
              </a:rPr>
              <a:t> y por consecuencia, son los únicos culpables de que no se cumpla con la calidad esperada.</a:t>
            </a:r>
            <a:endParaRPr lang="es-AR" dirty="0"/>
          </a:p>
        </p:txBody>
      </p:sp>
      <p:sp>
        <p:nvSpPr>
          <p:cNvPr id="4" name="Marcador de número de diapositiva 3"/>
          <p:cNvSpPr>
            <a:spLocks noGrp="1"/>
          </p:cNvSpPr>
          <p:nvPr>
            <p:ph type="sldNum" sz="quarter" idx="5"/>
          </p:nvPr>
        </p:nvSpPr>
        <p:spPr/>
        <p:txBody>
          <a:bodyPr/>
          <a:lstStyle/>
          <a:p>
            <a:fld id="{9422FFC3-B5A8-4141-9CCF-4D9B02F8FE2B}" type="slidenum">
              <a:rPr lang="es-AR" smtClean="0"/>
              <a:t>15</a:t>
            </a:fld>
            <a:endParaRPr lang="es-AR"/>
          </a:p>
        </p:txBody>
      </p:sp>
    </p:spTree>
    <p:extLst>
      <p:ext uri="{BB962C8B-B14F-4D97-AF65-F5344CB8AC3E}">
        <p14:creationId xmlns:p14="http://schemas.microsoft.com/office/powerpoint/2010/main" val="271155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AR" sz="1200" b="0" i="0" u="none" strike="noStrike" kern="1200" dirty="0">
                <a:solidFill>
                  <a:schemeClr val="tx1"/>
                </a:solidFill>
                <a:effectLst/>
                <a:latin typeface="+mn-lt"/>
                <a:ea typeface="+mn-ea"/>
                <a:cs typeface="+mn-cs"/>
              </a:rPr>
              <a:t>En Agile, todo el equipo es responsable de la calidad. El </a:t>
            </a:r>
            <a:r>
              <a:rPr lang="es-AR" sz="1200" b="0" i="0" u="none" strike="noStrike" kern="1200" dirty="0" err="1">
                <a:solidFill>
                  <a:schemeClr val="tx1"/>
                </a:solidFill>
                <a:effectLst/>
                <a:latin typeface="+mn-lt"/>
                <a:ea typeface="+mn-ea"/>
                <a:cs typeface="+mn-cs"/>
              </a:rPr>
              <a:t>testing</a:t>
            </a:r>
            <a:r>
              <a:rPr lang="es-AR" sz="1200" b="0" i="0" u="none" strike="noStrike" kern="1200" dirty="0">
                <a:solidFill>
                  <a:schemeClr val="tx1"/>
                </a:solidFill>
                <a:effectLst/>
                <a:latin typeface="+mn-lt"/>
                <a:ea typeface="+mn-ea"/>
                <a:cs typeface="+mn-cs"/>
              </a:rPr>
              <a:t> es una actividad realizada por todos y que ocurre a lo largo de todo el tiempo de la actividad de desarrollo.</a:t>
            </a:r>
            <a:endParaRPr lang="es-AR" b="0" dirty="0">
              <a:effectLst/>
            </a:endParaRPr>
          </a:p>
          <a:p>
            <a:pPr rtl="0"/>
            <a:r>
              <a:rPr lang="es-AR" sz="1200" b="0" i="0" u="none" strike="noStrike" kern="1200" dirty="0">
                <a:solidFill>
                  <a:schemeClr val="tx1"/>
                </a:solidFill>
                <a:effectLst/>
                <a:latin typeface="+mn-lt"/>
                <a:ea typeface="+mn-ea"/>
                <a:cs typeface="+mn-cs"/>
              </a:rPr>
              <a:t>De esta forma, deja de ser una actividad que se pospone hasta casi el final del </a:t>
            </a:r>
            <a:r>
              <a:rPr lang="es-AR" sz="1200" b="0" i="0" u="none" strike="noStrike" kern="1200" dirty="0" err="1">
                <a:solidFill>
                  <a:schemeClr val="tx1"/>
                </a:solidFill>
                <a:effectLst/>
                <a:latin typeface="+mn-lt"/>
                <a:ea typeface="+mn-ea"/>
                <a:cs typeface="+mn-cs"/>
              </a:rPr>
              <a:t>release</a:t>
            </a:r>
            <a:r>
              <a:rPr lang="es-AR" sz="1200" b="0" i="0" u="none" strike="noStrike" kern="1200" dirty="0">
                <a:solidFill>
                  <a:schemeClr val="tx1"/>
                </a:solidFill>
                <a:effectLst/>
                <a:latin typeface="+mn-lt"/>
                <a:ea typeface="+mn-ea"/>
                <a:cs typeface="+mn-cs"/>
              </a:rPr>
              <a:t> y la responsabilidad recae sobre el equipo y no sobre unos pocos.</a:t>
            </a:r>
            <a:endParaRPr lang="es-AR" b="0" dirty="0">
              <a:effectLst/>
            </a:endParaRPr>
          </a:p>
          <a:p>
            <a:br>
              <a:rPr lang="es-AR" dirty="0"/>
            </a:br>
            <a:endParaRPr lang="es-AR" dirty="0"/>
          </a:p>
        </p:txBody>
      </p:sp>
      <p:sp>
        <p:nvSpPr>
          <p:cNvPr id="4" name="Marcador de número de diapositiva 3"/>
          <p:cNvSpPr>
            <a:spLocks noGrp="1"/>
          </p:cNvSpPr>
          <p:nvPr>
            <p:ph type="sldNum" sz="quarter" idx="5"/>
          </p:nvPr>
        </p:nvSpPr>
        <p:spPr/>
        <p:txBody>
          <a:bodyPr/>
          <a:lstStyle/>
          <a:p>
            <a:fld id="{9422FFC3-B5A8-4141-9CCF-4D9B02F8FE2B}" type="slidenum">
              <a:rPr lang="es-AR" smtClean="0"/>
              <a:t>16</a:t>
            </a:fld>
            <a:endParaRPr lang="es-AR"/>
          </a:p>
        </p:txBody>
      </p:sp>
    </p:spTree>
    <p:extLst>
      <p:ext uri="{BB962C8B-B14F-4D97-AF65-F5344CB8AC3E}">
        <p14:creationId xmlns:p14="http://schemas.microsoft.com/office/powerpoint/2010/main" val="22993840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dirty="0">
                <a:solidFill>
                  <a:schemeClr val="tx1"/>
                </a:solidFill>
                <a:effectLst/>
                <a:latin typeface="+mn-lt"/>
                <a:ea typeface="+mn-ea"/>
                <a:cs typeface="+mn-cs"/>
              </a:rPr>
              <a:t>Con este tipo de enfoque, cuando el cliente reporta algún bug, el equipo no busca un responsable en particular sino que entre todos discuten cómo pueden mejorar para que esto no vuelva a ocurrir, llevando a que cada vez se adopten técnicas mejores y más eficientes para el trabajo en conjunto.</a:t>
            </a:r>
            <a:endParaRPr lang="es-AR" dirty="0"/>
          </a:p>
        </p:txBody>
      </p:sp>
      <p:sp>
        <p:nvSpPr>
          <p:cNvPr id="4" name="Marcador de número de diapositiva 3"/>
          <p:cNvSpPr>
            <a:spLocks noGrp="1"/>
          </p:cNvSpPr>
          <p:nvPr>
            <p:ph type="sldNum" sz="quarter" idx="5"/>
          </p:nvPr>
        </p:nvSpPr>
        <p:spPr/>
        <p:txBody>
          <a:bodyPr/>
          <a:lstStyle/>
          <a:p>
            <a:fld id="{9422FFC3-B5A8-4141-9CCF-4D9B02F8FE2B}" type="slidenum">
              <a:rPr lang="es-AR" smtClean="0"/>
              <a:t>17</a:t>
            </a:fld>
            <a:endParaRPr lang="es-AR"/>
          </a:p>
        </p:txBody>
      </p:sp>
    </p:spTree>
    <p:extLst>
      <p:ext uri="{BB962C8B-B14F-4D97-AF65-F5344CB8AC3E}">
        <p14:creationId xmlns:p14="http://schemas.microsoft.com/office/powerpoint/2010/main" val="740547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AR" sz="1200" b="0" i="0" u="none" strike="noStrike" kern="1200" dirty="0">
                <a:solidFill>
                  <a:schemeClr val="tx1"/>
                </a:solidFill>
                <a:effectLst/>
                <a:latin typeface="+mn-lt"/>
                <a:ea typeface="+mn-ea"/>
                <a:cs typeface="+mn-cs"/>
              </a:rPr>
              <a:t>Un buen ejemplo para poder entender mejor lo hablado hasta el momento, es el juego de Jenga pero con un toque para que sea más enriquecedor. Se marcan todos los bloques con números y aleatoriamente (otra persona) elije 4 números que representan los bugs.</a:t>
            </a:r>
            <a:endParaRPr lang="es-AR" b="0" dirty="0">
              <a:effectLst/>
            </a:endParaRPr>
          </a:p>
          <a:p>
            <a:pPr rtl="0"/>
            <a:r>
              <a:rPr lang="es-AR" sz="1200" b="0" i="0" u="none" strike="noStrike" kern="1200" dirty="0">
                <a:solidFill>
                  <a:schemeClr val="tx1"/>
                </a:solidFill>
                <a:effectLst/>
                <a:latin typeface="+mn-lt"/>
                <a:ea typeface="+mn-ea"/>
                <a:cs typeface="+mn-cs"/>
              </a:rPr>
              <a:t>Dentro de un grupo de 4 personas 2 son los </a:t>
            </a:r>
            <a:r>
              <a:rPr lang="es-AR" sz="1200" b="0" i="0" u="none" strike="noStrike" kern="1200" dirty="0" err="1">
                <a:solidFill>
                  <a:schemeClr val="tx1"/>
                </a:solidFill>
                <a:effectLst/>
                <a:latin typeface="+mn-lt"/>
                <a:ea typeface="+mn-ea"/>
                <a:cs typeface="+mn-cs"/>
              </a:rPr>
              <a:t>testers</a:t>
            </a:r>
            <a:r>
              <a:rPr lang="es-AR" sz="1200" b="0" i="0" u="none" strike="noStrike" kern="1200" dirty="0">
                <a:solidFill>
                  <a:schemeClr val="tx1"/>
                </a:solidFill>
                <a:effectLst/>
                <a:latin typeface="+mn-lt"/>
                <a:ea typeface="+mn-ea"/>
                <a:cs typeface="+mn-cs"/>
              </a:rPr>
              <a:t> a quienes se les informa los números</a:t>
            </a:r>
            <a:endParaRPr lang="es-AR" b="0" dirty="0">
              <a:effectLst/>
            </a:endParaRPr>
          </a:p>
          <a:p>
            <a:br>
              <a:rPr lang="es-AR" dirty="0"/>
            </a:br>
            <a:endParaRPr lang="es-AR" dirty="0"/>
          </a:p>
        </p:txBody>
      </p:sp>
      <p:sp>
        <p:nvSpPr>
          <p:cNvPr id="4" name="Marcador de número de diapositiva 3"/>
          <p:cNvSpPr>
            <a:spLocks noGrp="1"/>
          </p:cNvSpPr>
          <p:nvPr>
            <p:ph type="sldNum" sz="quarter" idx="5"/>
          </p:nvPr>
        </p:nvSpPr>
        <p:spPr/>
        <p:txBody>
          <a:bodyPr/>
          <a:lstStyle/>
          <a:p>
            <a:fld id="{9422FFC3-B5A8-4141-9CCF-4D9B02F8FE2B}" type="slidenum">
              <a:rPr lang="es-AR" smtClean="0"/>
              <a:t>18</a:t>
            </a:fld>
            <a:endParaRPr lang="es-AR"/>
          </a:p>
        </p:txBody>
      </p:sp>
    </p:spTree>
    <p:extLst>
      <p:ext uri="{BB962C8B-B14F-4D97-AF65-F5344CB8AC3E}">
        <p14:creationId xmlns:p14="http://schemas.microsoft.com/office/powerpoint/2010/main" val="2207884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AR" sz="1200" b="0" i="0" u="none" strike="noStrike" kern="1200" dirty="0">
                <a:solidFill>
                  <a:schemeClr val="tx1"/>
                </a:solidFill>
                <a:effectLst/>
                <a:latin typeface="+mn-lt"/>
                <a:ea typeface="+mn-ea"/>
                <a:cs typeface="+mn-cs"/>
              </a:rPr>
              <a:t>En una primera construcción, se buscan los bugs (sin saber donde </a:t>
            </a:r>
            <a:r>
              <a:rPr lang="es-AR" sz="1200" b="0" i="0" u="none" strike="noStrike" kern="1200" dirty="0" err="1">
                <a:solidFill>
                  <a:schemeClr val="tx1"/>
                </a:solidFill>
                <a:effectLst/>
                <a:latin typeface="+mn-lt"/>
                <a:ea typeface="+mn-ea"/>
                <a:cs typeface="+mn-cs"/>
              </a:rPr>
              <a:t>estan</a:t>
            </a:r>
            <a:r>
              <a:rPr lang="es-AR" sz="1200" b="0" i="0" u="none" strike="noStrike" kern="1200" dirty="0">
                <a:solidFill>
                  <a:schemeClr val="tx1"/>
                </a:solidFill>
                <a:effectLst/>
                <a:latin typeface="+mn-lt"/>
                <a:ea typeface="+mn-ea"/>
                <a:cs typeface="+mn-cs"/>
              </a:rPr>
              <a:t>) al finalizar la torre. Casi inevitablemente caerá y se deberá reconstruir de cero.</a:t>
            </a:r>
            <a:endParaRPr lang="es-AR" b="0" dirty="0">
              <a:effectLst/>
            </a:endParaRPr>
          </a:p>
          <a:p>
            <a:pPr rtl="0"/>
            <a:r>
              <a:rPr lang="es-AR" sz="1200" b="0" i="0" u="none" strike="noStrike" kern="1200" dirty="0">
                <a:solidFill>
                  <a:schemeClr val="tx1"/>
                </a:solidFill>
                <a:effectLst/>
                <a:latin typeface="+mn-lt"/>
                <a:ea typeface="+mn-ea"/>
                <a:cs typeface="+mn-cs"/>
              </a:rPr>
              <a:t>En una segunda construcción los bugs se identifican a medida que se construye la torre y los </a:t>
            </a:r>
            <a:r>
              <a:rPr lang="es-AR" sz="1200" b="0" i="0" u="none" strike="noStrike" kern="1200" dirty="0" err="1">
                <a:solidFill>
                  <a:schemeClr val="tx1"/>
                </a:solidFill>
                <a:effectLst/>
                <a:latin typeface="+mn-lt"/>
                <a:ea typeface="+mn-ea"/>
                <a:cs typeface="+mn-cs"/>
              </a:rPr>
              <a:t>testers</a:t>
            </a:r>
            <a:r>
              <a:rPr lang="es-AR" sz="1200" b="0" i="0" u="none" strike="noStrike" kern="1200" dirty="0">
                <a:solidFill>
                  <a:schemeClr val="tx1"/>
                </a:solidFill>
                <a:effectLst/>
                <a:latin typeface="+mn-lt"/>
                <a:ea typeface="+mn-ea"/>
                <a:cs typeface="+mn-cs"/>
              </a:rPr>
              <a:t> trabajan junto con el equipo, entonces el tiempo total de construcción es mucho menor.</a:t>
            </a:r>
            <a:endParaRPr lang="es-AR" b="0" dirty="0">
              <a:effectLst/>
            </a:endParaRPr>
          </a:p>
          <a:p>
            <a:br>
              <a:rPr lang="es-AR" dirty="0"/>
            </a:br>
            <a:endParaRPr lang="es-AR" dirty="0"/>
          </a:p>
        </p:txBody>
      </p:sp>
      <p:sp>
        <p:nvSpPr>
          <p:cNvPr id="4" name="Marcador de número de diapositiva 3"/>
          <p:cNvSpPr>
            <a:spLocks noGrp="1"/>
          </p:cNvSpPr>
          <p:nvPr>
            <p:ph type="sldNum" sz="quarter" idx="5"/>
          </p:nvPr>
        </p:nvSpPr>
        <p:spPr/>
        <p:txBody>
          <a:bodyPr/>
          <a:lstStyle/>
          <a:p>
            <a:fld id="{9422FFC3-B5A8-4141-9CCF-4D9B02F8FE2B}" type="slidenum">
              <a:rPr lang="es-AR" smtClean="0"/>
              <a:t>19</a:t>
            </a:fld>
            <a:endParaRPr lang="es-AR"/>
          </a:p>
        </p:txBody>
      </p:sp>
    </p:spTree>
    <p:extLst>
      <p:ext uri="{BB962C8B-B14F-4D97-AF65-F5344CB8AC3E}">
        <p14:creationId xmlns:p14="http://schemas.microsoft.com/office/powerpoint/2010/main" val="4058741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AR" sz="1200" b="0" i="0" u="none" strike="noStrike" kern="1200" dirty="0">
                <a:solidFill>
                  <a:schemeClr val="tx1"/>
                </a:solidFill>
                <a:effectLst/>
                <a:latin typeface="+mn-lt"/>
                <a:ea typeface="+mn-ea"/>
                <a:cs typeface="+mn-cs"/>
              </a:rPr>
              <a:t>El manifiesto para el </a:t>
            </a:r>
            <a:r>
              <a:rPr lang="es-AR" sz="1200" b="0" i="0" u="none" strike="noStrike" kern="1200" dirty="0" err="1">
                <a:solidFill>
                  <a:schemeClr val="tx1"/>
                </a:solidFill>
                <a:effectLst/>
                <a:latin typeface="+mn-lt"/>
                <a:ea typeface="+mn-ea"/>
                <a:cs typeface="+mn-cs"/>
              </a:rPr>
              <a:t>testing</a:t>
            </a:r>
            <a:r>
              <a:rPr lang="es-AR" sz="1200" b="0" i="0" u="none" strike="noStrike" kern="1200" dirty="0">
                <a:solidFill>
                  <a:schemeClr val="tx1"/>
                </a:solidFill>
                <a:effectLst/>
                <a:latin typeface="+mn-lt"/>
                <a:ea typeface="+mn-ea"/>
                <a:cs typeface="+mn-cs"/>
              </a:rPr>
              <a:t> ágil lo podemos considerar como una analogía con el manifiesto para el desarrollo ágil. </a:t>
            </a:r>
            <a:endParaRPr lang="es-AR" b="0" dirty="0">
              <a:effectLst/>
            </a:endParaRPr>
          </a:p>
          <a:p>
            <a:pPr rtl="0"/>
            <a:r>
              <a:rPr lang="es-AR" sz="1200" b="0" i="0" u="none" strike="noStrike" kern="1200" dirty="0">
                <a:solidFill>
                  <a:schemeClr val="tx1"/>
                </a:solidFill>
                <a:effectLst/>
                <a:latin typeface="+mn-lt"/>
                <a:ea typeface="+mn-ea"/>
                <a:cs typeface="+mn-cs"/>
              </a:rPr>
              <a:t>Lo que pretende es establecer un </a:t>
            </a:r>
            <a:r>
              <a:rPr lang="es-AR" sz="1200" b="0" i="0" u="none" strike="noStrike" kern="1200" dirty="0" err="1">
                <a:solidFill>
                  <a:schemeClr val="tx1"/>
                </a:solidFill>
                <a:effectLst/>
                <a:latin typeface="+mn-lt"/>
                <a:ea typeface="+mn-ea"/>
                <a:cs typeface="+mn-cs"/>
              </a:rPr>
              <a:t>mindset</a:t>
            </a:r>
            <a:r>
              <a:rPr lang="es-AR" sz="1200" b="0" i="0" u="none" strike="noStrike" kern="1200" dirty="0">
                <a:solidFill>
                  <a:schemeClr val="tx1"/>
                </a:solidFill>
                <a:effectLst/>
                <a:latin typeface="+mn-lt"/>
                <a:ea typeface="+mn-ea"/>
                <a:cs typeface="+mn-cs"/>
              </a:rPr>
              <a:t> de cómo es el </a:t>
            </a:r>
            <a:r>
              <a:rPr lang="es-AR" sz="1200" b="0" i="0" u="none" strike="noStrike" kern="1200" dirty="0" err="1">
                <a:solidFill>
                  <a:schemeClr val="tx1"/>
                </a:solidFill>
                <a:effectLst/>
                <a:latin typeface="+mn-lt"/>
                <a:ea typeface="+mn-ea"/>
                <a:cs typeface="+mn-cs"/>
              </a:rPr>
              <a:t>testing</a:t>
            </a:r>
            <a:r>
              <a:rPr lang="es-AR" sz="1200" b="0" i="0" u="none" strike="noStrike" kern="1200" dirty="0">
                <a:solidFill>
                  <a:schemeClr val="tx1"/>
                </a:solidFill>
                <a:effectLst/>
                <a:latin typeface="+mn-lt"/>
                <a:ea typeface="+mn-ea"/>
                <a:cs typeface="+mn-cs"/>
              </a:rPr>
              <a:t> en un contexto ágil. </a:t>
            </a:r>
            <a:endParaRPr lang="es-AR" b="0" dirty="0">
              <a:effectLst/>
            </a:endParaRPr>
          </a:p>
          <a:p>
            <a:pPr rtl="0"/>
            <a:r>
              <a:rPr lang="es-AR" sz="1200" b="0" i="0" u="none" strike="noStrike" kern="1200" dirty="0">
                <a:solidFill>
                  <a:schemeClr val="tx1"/>
                </a:solidFill>
                <a:effectLst/>
                <a:latin typeface="+mn-lt"/>
                <a:ea typeface="+mn-ea"/>
                <a:cs typeface="+mn-cs"/>
              </a:rPr>
              <a:t>Este manifiesto lo definieron Samantha Line y Karen </a:t>
            </a:r>
            <a:r>
              <a:rPr lang="es-AR" sz="1200" b="0" i="0" u="none" strike="noStrike" kern="1200" dirty="0" err="1">
                <a:solidFill>
                  <a:schemeClr val="tx1"/>
                </a:solidFill>
                <a:effectLst/>
                <a:latin typeface="+mn-lt"/>
                <a:ea typeface="+mn-ea"/>
                <a:cs typeface="+mn-cs"/>
              </a:rPr>
              <a:t>greaves</a:t>
            </a:r>
            <a:r>
              <a:rPr lang="es-AR" sz="1200" b="0" i="0" u="none" strike="noStrike" kern="1200" dirty="0">
                <a:solidFill>
                  <a:schemeClr val="tx1"/>
                </a:solidFill>
                <a:effectLst/>
                <a:latin typeface="+mn-lt"/>
                <a:ea typeface="+mn-ea"/>
                <a:cs typeface="+mn-cs"/>
              </a:rPr>
              <a:t> en su libro titulado </a:t>
            </a:r>
            <a:r>
              <a:rPr lang="es-AR" sz="1200" b="0" i="0" u="none" strike="noStrike" kern="1200" dirty="0" err="1">
                <a:solidFill>
                  <a:schemeClr val="tx1"/>
                </a:solidFill>
                <a:effectLst/>
                <a:latin typeface="+mn-lt"/>
                <a:ea typeface="+mn-ea"/>
                <a:cs typeface="+mn-cs"/>
              </a:rPr>
              <a:t>Growing</a:t>
            </a:r>
            <a:r>
              <a:rPr lang="es-AR" sz="1200" b="0" i="0" u="none" strike="noStrike" kern="1200" dirty="0">
                <a:solidFill>
                  <a:schemeClr val="tx1"/>
                </a:solidFill>
                <a:effectLst/>
                <a:latin typeface="+mn-lt"/>
                <a:ea typeface="+mn-ea"/>
                <a:cs typeface="+mn-cs"/>
              </a:rPr>
              <a:t> Agile y los valores que pregonan y veremos en detalle son los siguientes:</a:t>
            </a:r>
            <a:endParaRPr lang="es-AR" b="0" dirty="0">
              <a:effectLst/>
            </a:endParaRPr>
          </a:p>
          <a:p>
            <a:br>
              <a:rPr lang="es-AR" dirty="0"/>
            </a:br>
            <a:endParaRPr lang="es-AR" dirty="0"/>
          </a:p>
        </p:txBody>
      </p:sp>
      <p:sp>
        <p:nvSpPr>
          <p:cNvPr id="4" name="Marcador de número de diapositiva 3"/>
          <p:cNvSpPr>
            <a:spLocks noGrp="1"/>
          </p:cNvSpPr>
          <p:nvPr>
            <p:ph type="sldNum" sz="quarter" idx="5"/>
          </p:nvPr>
        </p:nvSpPr>
        <p:spPr/>
        <p:txBody>
          <a:bodyPr/>
          <a:lstStyle/>
          <a:p>
            <a:fld id="{9422FFC3-B5A8-4141-9CCF-4D9B02F8FE2B}" type="slidenum">
              <a:rPr lang="es-AR" smtClean="0"/>
              <a:t>2</a:t>
            </a:fld>
            <a:endParaRPr lang="es-AR"/>
          </a:p>
        </p:txBody>
      </p:sp>
    </p:spTree>
    <p:extLst>
      <p:ext uri="{BB962C8B-B14F-4D97-AF65-F5344CB8AC3E}">
        <p14:creationId xmlns:p14="http://schemas.microsoft.com/office/powerpoint/2010/main" val="11624413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dirty="0">
                <a:solidFill>
                  <a:schemeClr val="tx1"/>
                </a:solidFill>
                <a:effectLst/>
                <a:latin typeface="+mn-lt"/>
                <a:ea typeface="+mn-ea"/>
                <a:cs typeface="+mn-cs"/>
              </a:rPr>
              <a:t>Explicados los conceptos y el ejemplo final, se puede interpretar que el cambio de </a:t>
            </a:r>
            <a:r>
              <a:rPr lang="es-AR" sz="1200" b="0" i="0" u="none" strike="noStrike" kern="1200" dirty="0" err="1">
                <a:solidFill>
                  <a:schemeClr val="tx1"/>
                </a:solidFill>
                <a:effectLst/>
                <a:latin typeface="+mn-lt"/>
                <a:ea typeface="+mn-ea"/>
                <a:cs typeface="+mn-cs"/>
              </a:rPr>
              <a:t>mindset</a:t>
            </a:r>
            <a:r>
              <a:rPr lang="es-AR" sz="1200" b="0" i="0" u="none" strike="noStrike" kern="1200" dirty="0">
                <a:solidFill>
                  <a:schemeClr val="tx1"/>
                </a:solidFill>
                <a:effectLst/>
                <a:latin typeface="+mn-lt"/>
                <a:ea typeface="+mn-ea"/>
                <a:cs typeface="+mn-cs"/>
              </a:rPr>
              <a:t> al respecto del </a:t>
            </a:r>
            <a:r>
              <a:rPr lang="es-AR" sz="1200" b="0" i="0" u="none" strike="noStrike" kern="1200" dirty="0" err="1">
                <a:solidFill>
                  <a:schemeClr val="tx1"/>
                </a:solidFill>
                <a:effectLst/>
                <a:latin typeface="+mn-lt"/>
                <a:ea typeface="+mn-ea"/>
                <a:cs typeface="+mn-cs"/>
              </a:rPr>
              <a:t>testing</a:t>
            </a:r>
            <a:r>
              <a:rPr lang="es-AR" sz="1200" b="0" i="0" u="none" strike="noStrike" kern="1200" dirty="0">
                <a:solidFill>
                  <a:schemeClr val="tx1"/>
                </a:solidFill>
                <a:effectLst/>
                <a:latin typeface="+mn-lt"/>
                <a:ea typeface="+mn-ea"/>
                <a:cs typeface="+mn-cs"/>
              </a:rPr>
              <a:t> como una actividad más y no como un proceso al final del desarrollo, lleva a un trabajo de mayor calidad en menor tiempo y con menores sorpresas una vez hecho el </a:t>
            </a:r>
            <a:r>
              <a:rPr lang="es-AR" sz="1200" b="0" i="0" u="none" strike="noStrike" kern="1200" dirty="0" err="1">
                <a:solidFill>
                  <a:schemeClr val="tx1"/>
                </a:solidFill>
                <a:effectLst/>
                <a:latin typeface="+mn-lt"/>
                <a:ea typeface="+mn-ea"/>
                <a:cs typeface="+mn-cs"/>
              </a:rPr>
              <a:t>relase</a:t>
            </a:r>
            <a:r>
              <a:rPr lang="es-AR" sz="1200" b="0" i="0" u="none" strike="noStrike" kern="1200" dirty="0">
                <a:solidFill>
                  <a:schemeClr val="tx1"/>
                </a:solidFill>
                <a:effectLst/>
                <a:latin typeface="+mn-lt"/>
                <a:ea typeface="+mn-ea"/>
                <a:cs typeface="+mn-cs"/>
              </a:rPr>
              <a:t>. Además de mejorar el trabajo en equipo ya que todos son responsables del incremento en nivel de calidad obtenido.</a:t>
            </a:r>
            <a:endParaRPr lang="es-AR" dirty="0"/>
          </a:p>
        </p:txBody>
      </p:sp>
      <p:sp>
        <p:nvSpPr>
          <p:cNvPr id="4" name="Marcador de número de diapositiva 3"/>
          <p:cNvSpPr>
            <a:spLocks noGrp="1"/>
          </p:cNvSpPr>
          <p:nvPr>
            <p:ph type="sldNum" sz="quarter" idx="5"/>
          </p:nvPr>
        </p:nvSpPr>
        <p:spPr/>
        <p:txBody>
          <a:bodyPr/>
          <a:lstStyle/>
          <a:p>
            <a:fld id="{9422FFC3-B5A8-4141-9CCF-4D9B02F8FE2B}" type="slidenum">
              <a:rPr lang="es-AR" smtClean="0"/>
              <a:t>20</a:t>
            </a:fld>
            <a:endParaRPr lang="es-AR"/>
          </a:p>
        </p:txBody>
      </p:sp>
    </p:spTree>
    <p:extLst>
      <p:ext uri="{BB962C8B-B14F-4D97-AF65-F5344CB8AC3E}">
        <p14:creationId xmlns:p14="http://schemas.microsoft.com/office/powerpoint/2010/main" val="3588060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AR" sz="1200" b="0" i="0" u="none" strike="noStrike" kern="1200" dirty="0">
                <a:solidFill>
                  <a:schemeClr val="tx1"/>
                </a:solidFill>
                <a:effectLst/>
                <a:latin typeface="+mn-lt"/>
                <a:ea typeface="+mn-ea"/>
                <a:cs typeface="+mn-cs"/>
              </a:rPr>
              <a:t>Testing durante todo el proceso sobre </a:t>
            </a:r>
            <a:r>
              <a:rPr lang="es-AR" sz="1200" b="0" i="0" u="none" strike="noStrike" kern="1200" dirty="0" err="1">
                <a:solidFill>
                  <a:schemeClr val="tx1"/>
                </a:solidFill>
                <a:effectLst/>
                <a:latin typeface="+mn-lt"/>
                <a:ea typeface="+mn-ea"/>
                <a:cs typeface="+mn-cs"/>
              </a:rPr>
              <a:t>testing</a:t>
            </a:r>
            <a:r>
              <a:rPr lang="es-AR" sz="1200" b="0" i="0" u="none" strike="noStrike" kern="1200" dirty="0">
                <a:solidFill>
                  <a:schemeClr val="tx1"/>
                </a:solidFill>
                <a:effectLst/>
                <a:latin typeface="+mn-lt"/>
                <a:ea typeface="+mn-ea"/>
                <a:cs typeface="+mn-cs"/>
              </a:rPr>
              <a:t> al final</a:t>
            </a:r>
            <a:endParaRPr lang="es-AR" b="0" dirty="0">
              <a:effectLst/>
            </a:endParaRPr>
          </a:p>
          <a:p>
            <a:pPr rtl="0"/>
            <a:r>
              <a:rPr lang="es-AR" sz="1200" b="0" i="0" u="none" strike="noStrike" kern="1200" dirty="0">
                <a:solidFill>
                  <a:schemeClr val="tx1"/>
                </a:solidFill>
                <a:effectLst/>
                <a:latin typeface="+mn-lt"/>
                <a:ea typeface="+mn-ea"/>
                <a:cs typeface="+mn-cs"/>
              </a:rPr>
              <a:t>Prevenir bugs sobre encontrar bugs. </a:t>
            </a:r>
            <a:endParaRPr lang="es-AR" b="0" dirty="0">
              <a:effectLst/>
            </a:endParaRPr>
          </a:p>
          <a:p>
            <a:pPr rtl="0"/>
            <a:r>
              <a:rPr lang="es-AR" sz="1200" b="0" i="0" u="none" strike="noStrike" kern="1200" dirty="0">
                <a:solidFill>
                  <a:schemeClr val="tx1"/>
                </a:solidFill>
                <a:effectLst/>
                <a:latin typeface="+mn-lt"/>
                <a:ea typeface="+mn-ea"/>
                <a:cs typeface="+mn-cs"/>
              </a:rPr>
              <a:t>El entendimiento funcional sobre chequear funcionalidad </a:t>
            </a:r>
            <a:endParaRPr lang="es-AR" b="0" dirty="0">
              <a:effectLst/>
            </a:endParaRPr>
          </a:p>
          <a:p>
            <a:pPr rtl="0"/>
            <a:r>
              <a:rPr lang="es-AR" sz="1200" b="0" i="0" u="none" strike="noStrike" kern="1200" dirty="0">
                <a:solidFill>
                  <a:schemeClr val="tx1"/>
                </a:solidFill>
                <a:effectLst/>
                <a:latin typeface="+mn-lt"/>
                <a:ea typeface="+mn-ea"/>
                <a:cs typeface="+mn-cs"/>
              </a:rPr>
              <a:t>Construir el mejor sistema sobre romper el sistema </a:t>
            </a:r>
            <a:endParaRPr lang="es-AR" b="0" dirty="0">
              <a:effectLst/>
            </a:endParaRPr>
          </a:p>
          <a:p>
            <a:pPr rtl="0"/>
            <a:r>
              <a:rPr lang="es-AR" sz="1200" b="0" i="0" u="none" strike="noStrike" kern="1200" dirty="0">
                <a:solidFill>
                  <a:schemeClr val="tx1"/>
                </a:solidFill>
                <a:effectLst/>
                <a:latin typeface="+mn-lt"/>
                <a:ea typeface="+mn-ea"/>
                <a:cs typeface="+mn-cs"/>
              </a:rPr>
              <a:t>La responsabilidad del equipo por la calidad sobre la responsabilidad del </a:t>
            </a:r>
            <a:r>
              <a:rPr lang="es-AR" sz="1200" b="0" i="0" u="none" strike="noStrike" kern="1200" dirty="0" err="1">
                <a:solidFill>
                  <a:schemeClr val="tx1"/>
                </a:solidFill>
                <a:effectLst/>
                <a:latin typeface="+mn-lt"/>
                <a:ea typeface="+mn-ea"/>
                <a:cs typeface="+mn-cs"/>
              </a:rPr>
              <a:t>tester</a:t>
            </a:r>
            <a:endParaRPr lang="es-AR" b="0" dirty="0">
              <a:effectLst/>
            </a:endParaRPr>
          </a:p>
          <a:p>
            <a:pPr rtl="0"/>
            <a:r>
              <a:rPr lang="es-AR" sz="1200" b="0" i="0" u="none" strike="noStrike" kern="1200" dirty="0">
                <a:solidFill>
                  <a:schemeClr val="tx1"/>
                </a:solidFill>
                <a:effectLst/>
                <a:latin typeface="+mn-lt"/>
                <a:ea typeface="+mn-ea"/>
                <a:cs typeface="+mn-cs"/>
              </a:rPr>
              <a:t>Veamos en detalle cada una de estos valores</a:t>
            </a:r>
            <a:endParaRPr lang="es-AR" b="0" dirty="0">
              <a:effectLst/>
            </a:endParaRPr>
          </a:p>
          <a:p>
            <a:br>
              <a:rPr lang="es-AR" dirty="0"/>
            </a:br>
            <a:endParaRPr lang="es-AR" dirty="0"/>
          </a:p>
        </p:txBody>
      </p:sp>
      <p:sp>
        <p:nvSpPr>
          <p:cNvPr id="4" name="Marcador de número de diapositiva 3"/>
          <p:cNvSpPr>
            <a:spLocks noGrp="1"/>
          </p:cNvSpPr>
          <p:nvPr>
            <p:ph type="sldNum" sz="quarter" idx="5"/>
          </p:nvPr>
        </p:nvSpPr>
        <p:spPr/>
        <p:txBody>
          <a:bodyPr/>
          <a:lstStyle/>
          <a:p>
            <a:fld id="{9422FFC3-B5A8-4141-9CCF-4D9B02F8FE2B}" type="slidenum">
              <a:rPr lang="es-AR" smtClean="0"/>
              <a:t>3</a:t>
            </a:fld>
            <a:endParaRPr lang="es-AR"/>
          </a:p>
        </p:txBody>
      </p:sp>
    </p:spTree>
    <p:extLst>
      <p:ext uri="{BB962C8B-B14F-4D97-AF65-F5344CB8AC3E}">
        <p14:creationId xmlns:p14="http://schemas.microsoft.com/office/powerpoint/2010/main" val="8723793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AR" sz="1200" b="0" i="0" u="none" strike="noStrike" kern="1200" dirty="0">
                <a:solidFill>
                  <a:schemeClr val="tx1"/>
                </a:solidFill>
                <a:effectLst/>
                <a:latin typeface="+mn-lt"/>
                <a:ea typeface="+mn-ea"/>
                <a:cs typeface="+mn-cs"/>
              </a:rPr>
              <a:t>tradicionalmente se considera la práctica del </a:t>
            </a:r>
            <a:r>
              <a:rPr lang="es-AR" sz="1200" b="0" i="0" u="none" strike="noStrike" kern="1200" dirty="0" err="1">
                <a:solidFill>
                  <a:schemeClr val="tx1"/>
                </a:solidFill>
                <a:effectLst/>
                <a:latin typeface="+mn-lt"/>
                <a:ea typeface="+mn-ea"/>
                <a:cs typeface="+mn-cs"/>
              </a:rPr>
              <a:t>testing</a:t>
            </a:r>
            <a:r>
              <a:rPr lang="es-AR" sz="1200" b="0" i="0" u="none" strike="noStrike" kern="1200" dirty="0">
                <a:solidFill>
                  <a:schemeClr val="tx1"/>
                </a:solidFill>
                <a:effectLst/>
                <a:latin typeface="+mn-lt"/>
                <a:ea typeface="+mn-ea"/>
                <a:cs typeface="+mn-cs"/>
              </a:rPr>
              <a:t> como una fase que se realiza al final del desarrollo de un producto, es decir cuando el programador ha terminado de codificar. </a:t>
            </a:r>
            <a:endParaRPr lang="es-AR" b="0" dirty="0">
              <a:effectLst/>
            </a:endParaRPr>
          </a:p>
          <a:p>
            <a:pPr rtl="0"/>
            <a:r>
              <a:rPr lang="es-AR" sz="1200" b="0" i="0" u="none" strike="noStrike" kern="1200" dirty="0">
                <a:solidFill>
                  <a:schemeClr val="tx1"/>
                </a:solidFill>
                <a:effectLst/>
                <a:latin typeface="+mn-lt"/>
                <a:ea typeface="+mn-ea"/>
                <a:cs typeface="+mn-cs"/>
              </a:rPr>
              <a:t>Esta forma de probar el software se convierte en una actividad costosa e ineficiente porque los </a:t>
            </a:r>
            <a:r>
              <a:rPr lang="es-AR" sz="1200" b="0" i="0" u="none" strike="noStrike" kern="1200" dirty="0" err="1">
                <a:solidFill>
                  <a:schemeClr val="tx1"/>
                </a:solidFill>
                <a:effectLst/>
                <a:latin typeface="+mn-lt"/>
                <a:ea typeface="+mn-ea"/>
                <a:cs typeface="+mn-cs"/>
              </a:rPr>
              <a:t>testers</a:t>
            </a:r>
            <a:r>
              <a:rPr lang="es-AR" sz="1200" b="0" i="0" u="none" strike="noStrike" kern="1200" dirty="0">
                <a:solidFill>
                  <a:schemeClr val="tx1"/>
                </a:solidFill>
                <a:effectLst/>
                <a:latin typeface="+mn-lt"/>
                <a:ea typeface="+mn-ea"/>
                <a:cs typeface="+mn-cs"/>
              </a:rPr>
              <a:t> estarán ociosos durante la mayor parte del proyecto y estarán sobrecargados de trabajo al final.</a:t>
            </a:r>
            <a:endParaRPr lang="es-AR" b="0" dirty="0">
              <a:effectLst/>
            </a:endParaRPr>
          </a:p>
          <a:p>
            <a:br>
              <a:rPr lang="es-AR" dirty="0"/>
            </a:br>
            <a:endParaRPr lang="es-AR" dirty="0"/>
          </a:p>
        </p:txBody>
      </p:sp>
      <p:sp>
        <p:nvSpPr>
          <p:cNvPr id="4" name="Marcador de número de diapositiva 3"/>
          <p:cNvSpPr>
            <a:spLocks noGrp="1"/>
          </p:cNvSpPr>
          <p:nvPr>
            <p:ph type="sldNum" sz="quarter" idx="5"/>
          </p:nvPr>
        </p:nvSpPr>
        <p:spPr/>
        <p:txBody>
          <a:bodyPr/>
          <a:lstStyle/>
          <a:p>
            <a:fld id="{9422FFC3-B5A8-4141-9CCF-4D9B02F8FE2B}" type="slidenum">
              <a:rPr lang="es-AR" smtClean="0"/>
              <a:t>4</a:t>
            </a:fld>
            <a:endParaRPr lang="es-AR"/>
          </a:p>
        </p:txBody>
      </p:sp>
    </p:spTree>
    <p:extLst>
      <p:ext uri="{BB962C8B-B14F-4D97-AF65-F5344CB8AC3E}">
        <p14:creationId xmlns:p14="http://schemas.microsoft.com/office/powerpoint/2010/main" val="4167788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AR" sz="1200" b="0" i="0" u="none" strike="noStrike" kern="1200" dirty="0">
                <a:solidFill>
                  <a:schemeClr val="tx1"/>
                </a:solidFill>
                <a:effectLst/>
                <a:latin typeface="+mn-lt"/>
                <a:ea typeface="+mn-ea"/>
                <a:cs typeface="+mn-cs"/>
              </a:rPr>
              <a:t>En contraste, en un ambiente ágil el </a:t>
            </a:r>
            <a:r>
              <a:rPr lang="es-AR" sz="1200" b="0" i="0" u="none" strike="noStrike" kern="1200" dirty="0" err="1">
                <a:solidFill>
                  <a:schemeClr val="tx1"/>
                </a:solidFill>
                <a:effectLst/>
                <a:latin typeface="+mn-lt"/>
                <a:ea typeface="+mn-ea"/>
                <a:cs typeface="+mn-cs"/>
              </a:rPr>
              <a:t>testing</a:t>
            </a:r>
            <a:r>
              <a:rPr lang="es-AR" sz="1200" b="0" i="0" u="none" strike="noStrike" kern="1200" dirty="0">
                <a:solidFill>
                  <a:schemeClr val="tx1"/>
                </a:solidFill>
                <a:effectLst/>
                <a:latin typeface="+mn-lt"/>
                <a:ea typeface="+mn-ea"/>
                <a:cs typeface="+mn-cs"/>
              </a:rPr>
              <a:t> es una actividad que debe realizarse junto con la codificación y la documentación.</a:t>
            </a:r>
            <a:endParaRPr lang="es-AR" b="0" dirty="0">
              <a:effectLst/>
            </a:endParaRPr>
          </a:p>
          <a:p>
            <a:pPr rtl="0"/>
            <a:r>
              <a:rPr lang="es-AR" sz="1200" b="0" i="0" u="none" strike="noStrike" kern="1200" dirty="0">
                <a:solidFill>
                  <a:schemeClr val="tx1"/>
                </a:solidFill>
                <a:effectLst/>
                <a:latin typeface="+mn-lt"/>
                <a:ea typeface="+mn-ea"/>
                <a:cs typeface="+mn-cs"/>
              </a:rPr>
              <a:t>Si existe un diseño y una especificación más o menos detallada de requerimientos, los </a:t>
            </a:r>
            <a:r>
              <a:rPr lang="es-AR" sz="1200" b="0" i="0" u="none" strike="noStrike" kern="1200" dirty="0" err="1">
                <a:solidFill>
                  <a:schemeClr val="tx1"/>
                </a:solidFill>
                <a:effectLst/>
                <a:latin typeface="+mn-lt"/>
                <a:ea typeface="+mn-ea"/>
                <a:cs typeface="+mn-cs"/>
              </a:rPr>
              <a:t>tester</a:t>
            </a:r>
            <a:r>
              <a:rPr lang="es-AR" sz="1200" b="0" i="0" u="none" strike="noStrike" kern="1200" dirty="0">
                <a:solidFill>
                  <a:schemeClr val="tx1"/>
                </a:solidFill>
                <a:effectLst/>
                <a:latin typeface="+mn-lt"/>
                <a:ea typeface="+mn-ea"/>
                <a:cs typeface="+mn-cs"/>
              </a:rPr>
              <a:t> pueden comenzar a definir casos de pruebas para el </a:t>
            </a:r>
            <a:r>
              <a:rPr lang="es-AR" sz="1200" b="0" i="0" u="none" strike="noStrike" kern="1200" dirty="0" err="1">
                <a:solidFill>
                  <a:schemeClr val="tx1"/>
                </a:solidFill>
                <a:effectLst/>
                <a:latin typeface="+mn-lt"/>
                <a:ea typeface="+mn-ea"/>
                <a:cs typeface="+mn-cs"/>
              </a:rPr>
              <a:t>testing</a:t>
            </a:r>
            <a:r>
              <a:rPr lang="es-AR" sz="1200" b="0" i="0" u="none" strike="noStrike" kern="1200" dirty="0">
                <a:solidFill>
                  <a:schemeClr val="tx1"/>
                </a:solidFill>
                <a:effectLst/>
                <a:latin typeface="+mn-lt"/>
                <a:ea typeface="+mn-ea"/>
                <a:cs typeface="+mn-cs"/>
              </a:rPr>
              <a:t> de validación mientras los programadores siguen haciendo su trabajo</a:t>
            </a:r>
            <a:endParaRPr lang="es-AR" b="0" dirty="0">
              <a:effectLst/>
            </a:endParaRPr>
          </a:p>
          <a:p>
            <a:br>
              <a:rPr lang="es-AR" dirty="0"/>
            </a:br>
            <a:endParaRPr lang="es-AR" dirty="0"/>
          </a:p>
        </p:txBody>
      </p:sp>
      <p:sp>
        <p:nvSpPr>
          <p:cNvPr id="4" name="Marcador de número de diapositiva 3"/>
          <p:cNvSpPr>
            <a:spLocks noGrp="1"/>
          </p:cNvSpPr>
          <p:nvPr>
            <p:ph type="sldNum" sz="quarter" idx="5"/>
          </p:nvPr>
        </p:nvSpPr>
        <p:spPr/>
        <p:txBody>
          <a:bodyPr/>
          <a:lstStyle/>
          <a:p>
            <a:fld id="{9422FFC3-B5A8-4141-9CCF-4D9B02F8FE2B}" type="slidenum">
              <a:rPr lang="es-AR" smtClean="0"/>
              <a:t>5</a:t>
            </a:fld>
            <a:endParaRPr lang="es-AR"/>
          </a:p>
        </p:txBody>
      </p:sp>
    </p:spTree>
    <p:extLst>
      <p:ext uri="{BB962C8B-B14F-4D97-AF65-F5344CB8AC3E}">
        <p14:creationId xmlns:p14="http://schemas.microsoft.com/office/powerpoint/2010/main" val="2945136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AR" sz="1200" b="0" i="0" u="none" strike="noStrike" kern="1200" dirty="0">
                <a:solidFill>
                  <a:schemeClr val="tx1"/>
                </a:solidFill>
                <a:effectLst/>
                <a:latin typeface="+mn-lt"/>
                <a:ea typeface="+mn-ea"/>
                <a:cs typeface="+mn-cs"/>
              </a:rPr>
              <a:t>Esto se traduce en una reducción del impacto negativo que se tiene al realizar </a:t>
            </a:r>
            <a:r>
              <a:rPr lang="es-AR" sz="1200" b="0" i="0" u="none" strike="noStrike" kern="1200" dirty="0" err="1">
                <a:solidFill>
                  <a:schemeClr val="tx1"/>
                </a:solidFill>
                <a:effectLst/>
                <a:latin typeface="+mn-lt"/>
                <a:ea typeface="+mn-ea"/>
                <a:cs typeface="+mn-cs"/>
              </a:rPr>
              <a:t>testing</a:t>
            </a:r>
            <a:r>
              <a:rPr lang="es-AR" sz="1200" b="0" i="0" u="none" strike="noStrike" kern="1200" dirty="0">
                <a:solidFill>
                  <a:schemeClr val="tx1"/>
                </a:solidFill>
                <a:effectLst/>
                <a:latin typeface="+mn-lt"/>
                <a:ea typeface="+mn-ea"/>
                <a:cs typeface="+mn-cs"/>
              </a:rPr>
              <a:t> al final y permite que los </a:t>
            </a:r>
            <a:r>
              <a:rPr lang="es-AR" sz="1200" b="0" i="0" u="none" strike="noStrike" kern="1200" dirty="0" err="1">
                <a:solidFill>
                  <a:schemeClr val="tx1"/>
                </a:solidFill>
                <a:effectLst/>
                <a:latin typeface="+mn-lt"/>
                <a:ea typeface="+mn-ea"/>
                <a:cs typeface="+mn-cs"/>
              </a:rPr>
              <a:t>tester</a:t>
            </a:r>
            <a:r>
              <a:rPr lang="es-AR" sz="1200" b="0" i="0" u="none" strike="noStrike" kern="1200" dirty="0">
                <a:solidFill>
                  <a:schemeClr val="tx1"/>
                </a:solidFill>
                <a:effectLst/>
                <a:latin typeface="+mn-lt"/>
                <a:ea typeface="+mn-ea"/>
                <a:cs typeface="+mn-cs"/>
              </a:rPr>
              <a:t> también sean partícipes del desarrollo. </a:t>
            </a:r>
            <a:endParaRPr lang="es-AR" b="0" dirty="0">
              <a:effectLst/>
            </a:endParaRPr>
          </a:p>
          <a:p>
            <a:pPr rtl="0"/>
            <a:r>
              <a:rPr lang="es-AR" sz="1200" b="0" i="0" u="none" strike="noStrike" kern="1200" dirty="0">
                <a:solidFill>
                  <a:schemeClr val="tx1"/>
                </a:solidFill>
                <a:effectLst/>
                <a:latin typeface="+mn-lt"/>
                <a:ea typeface="+mn-ea"/>
                <a:cs typeface="+mn-cs"/>
              </a:rPr>
              <a:t>Una práctica común en el ambiente ágil es automatizar las tareas de verificación tanto como se pueda y diseñar casos de prueba para la validación del producto</a:t>
            </a:r>
            <a:endParaRPr lang="es-AR" b="0" dirty="0">
              <a:effectLst/>
            </a:endParaRPr>
          </a:p>
          <a:p>
            <a:br>
              <a:rPr lang="es-AR" dirty="0"/>
            </a:br>
            <a:endParaRPr lang="es-AR" dirty="0"/>
          </a:p>
        </p:txBody>
      </p:sp>
      <p:sp>
        <p:nvSpPr>
          <p:cNvPr id="4" name="Marcador de número de diapositiva 3"/>
          <p:cNvSpPr>
            <a:spLocks noGrp="1"/>
          </p:cNvSpPr>
          <p:nvPr>
            <p:ph type="sldNum" sz="quarter" idx="5"/>
          </p:nvPr>
        </p:nvSpPr>
        <p:spPr/>
        <p:txBody>
          <a:bodyPr/>
          <a:lstStyle/>
          <a:p>
            <a:fld id="{9422FFC3-B5A8-4141-9CCF-4D9B02F8FE2B}" type="slidenum">
              <a:rPr lang="es-AR" smtClean="0"/>
              <a:t>6</a:t>
            </a:fld>
            <a:endParaRPr lang="es-AR"/>
          </a:p>
        </p:txBody>
      </p:sp>
    </p:spTree>
    <p:extLst>
      <p:ext uri="{BB962C8B-B14F-4D97-AF65-F5344CB8AC3E}">
        <p14:creationId xmlns:p14="http://schemas.microsoft.com/office/powerpoint/2010/main" val="3687127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rtl="0"/>
            <a:r>
              <a:rPr lang="es-AR" sz="1200" b="0" i="0" u="none" strike="noStrike" kern="1200" dirty="0">
                <a:solidFill>
                  <a:schemeClr val="tx1"/>
                </a:solidFill>
                <a:effectLst/>
                <a:latin typeface="+mn-lt"/>
                <a:ea typeface="+mn-ea"/>
                <a:cs typeface="+mn-cs"/>
              </a:rPr>
              <a:t>En un ambiente tradicional,  al </a:t>
            </a:r>
            <a:r>
              <a:rPr lang="es-AR" sz="1200" b="0" i="0" u="none" strike="noStrike" kern="1200" dirty="0" err="1">
                <a:solidFill>
                  <a:schemeClr val="tx1"/>
                </a:solidFill>
                <a:effectLst/>
                <a:latin typeface="+mn-lt"/>
                <a:ea typeface="+mn-ea"/>
                <a:cs typeface="+mn-cs"/>
              </a:rPr>
              <a:t>testing</a:t>
            </a:r>
            <a:r>
              <a:rPr lang="es-AR" sz="1200" b="0" i="0" u="none" strike="noStrike" kern="1200" dirty="0">
                <a:solidFill>
                  <a:schemeClr val="tx1"/>
                </a:solidFill>
                <a:effectLst/>
                <a:latin typeface="+mn-lt"/>
                <a:ea typeface="+mn-ea"/>
                <a:cs typeface="+mn-cs"/>
              </a:rPr>
              <a:t> se lo define como un proceso destructivo que trata de encontrar defectos. </a:t>
            </a:r>
            <a:endParaRPr lang="es-AR" b="0" dirty="0">
              <a:effectLst/>
            </a:endParaRPr>
          </a:p>
          <a:p>
            <a:pPr rtl="0"/>
            <a:r>
              <a:rPr lang="es-AR" sz="1200" b="0" i="0" u="none" strike="noStrike" kern="1200" dirty="0">
                <a:solidFill>
                  <a:schemeClr val="tx1"/>
                </a:solidFill>
                <a:effectLst/>
                <a:latin typeface="+mn-lt"/>
                <a:ea typeface="+mn-ea"/>
                <a:cs typeface="+mn-cs"/>
              </a:rPr>
              <a:t>En la práctica algunas organizaciones miden la productividad del </a:t>
            </a:r>
            <a:r>
              <a:rPr lang="es-AR" sz="1200" b="0" i="0" u="none" strike="noStrike" kern="1200" dirty="0" err="1">
                <a:solidFill>
                  <a:schemeClr val="tx1"/>
                </a:solidFill>
                <a:effectLst/>
                <a:latin typeface="+mn-lt"/>
                <a:ea typeface="+mn-ea"/>
                <a:cs typeface="+mn-cs"/>
              </a:rPr>
              <a:t>tester</a:t>
            </a:r>
            <a:r>
              <a:rPr lang="es-AR" sz="1200" b="0" i="0" u="none" strike="noStrike" kern="1200" dirty="0">
                <a:solidFill>
                  <a:schemeClr val="tx1"/>
                </a:solidFill>
                <a:effectLst/>
                <a:latin typeface="+mn-lt"/>
                <a:ea typeface="+mn-ea"/>
                <a:cs typeface="+mn-cs"/>
              </a:rPr>
              <a:t> en función de la cantidad de errores que encuentran. Esta mentalidad limitada ayuda a reforzar la idea de que las pruebas son algo que sucede al final.</a:t>
            </a:r>
            <a:endParaRPr lang="es-AR" b="0" dirty="0">
              <a:effectLst/>
            </a:endParaRPr>
          </a:p>
          <a:p>
            <a:br>
              <a:rPr lang="es-AR" dirty="0"/>
            </a:br>
            <a:endParaRPr lang="es-AR" dirty="0"/>
          </a:p>
        </p:txBody>
      </p:sp>
      <p:sp>
        <p:nvSpPr>
          <p:cNvPr id="4" name="Marcador de número de diapositiva 3"/>
          <p:cNvSpPr>
            <a:spLocks noGrp="1"/>
          </p:cNvSpPr>
          <p:nvPr>
            <p:ph type="sldNum" sz="quarter" idx="5"/>
          </p:nvPr>
        </p:nvSpPr>
        <p:spPr/>
        <p:txBody>
          <a:bodyPr/>
          <a:lstStyle/>
          <a:p>
            <a:fld id="{9422FFC3-B5A8-4141-9CCF-4D9B02F8FE2B}" type="slidenum">
              <a:rPr lang="es-AR" smtClean="0"/>
              <a:t>7</a:t>
            </a:fld>
            <a:endParaRPr lang="es-AR"/>
          </a:p>
        </p:txBody>
      </p:sp>
    </p:spTree>
    <p:extLst>
      <p:ext uri="{BB962C8B-B14F-4D97-AF65-F5344CB8AC3E}">
        <p14:creationId xmlns:p14="http://schemas.microsoft.com/office/powerpoint/2010/main" val="2786100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dirty="0">
                <a:solidFill>
                  <a:schemeClr val="tx1"/>
                </a:solidFill>
                <a:effectLst/>
                <a:latin typeface="+mn-lt"/>
                <a:ea typeface="+mn-ea"/>
                <a:cs typeface="+mn-cs"/>
              </a:rPr>
              <a:t>A menudo, las personas hacen suposiciones sobre los requisitos e implementan esos supuestos antes de aclararlos, y cuando llega la fase de prueba se encuentra el error. Imaginemos cuánto más productivo sería tener una conversación breve para aclarar las suposiciones antes de que alguien escriba una sola línea de código.</a:t>
            </a:r>
            <a:endParaRPr lang="es-AR" dirty="0"/>
          </a:p>
        </p:txBody>
      </p:sp>
      <p:sp>
        <p:nvSpPr>
          <p:cNvPr id="4" name="Marcador de número de diapositiva 3"/>
          <p:cNvSpPr>
            <a:spLocks noGrp="1"/>
          </p:cNvSpPr>
          <p:nvPr>
            <p:ph type="sldNum" sz="quarter" idx="5"/>
          </p:nvPr>
        </p:nvSpPr>
        <p:spPr/>
        <p:txBody>
          <a:bodyPr/>
          <a:lstStyle/>
          <a:p>
            <a:fld id="{9422FFC3-B5A8-4141-9CCF-4D9B02F8FE2B}" type="slidenum">
              <a:rPr lang="es-AR" smtClean="0"/>
              <a:t>8</a:t>
            </a:fld>
            <a:endParaRPr lang="es-AR"/>
          </a:p>
        </p:txBody>
      </p:sp>
    </p:spTree>
    <p:extLst>
      <p:ext uri="{BB962C8B-B14F-4D97-AF65-F5344CB8AC3E}">
        <p14:creationId xmlns:p14="http://schemas.microsoft.com/office/powerpoint/2010/main" val="40479010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sz="1200" b="0" i="0" u="none" strike="noStrike" kern="1200" dirty="0">
                <a:solidFill>
                  <a:schemeClr val="tx1"/>
                </a:solidFill>
                <a:effectLst/>
                <a:latin typeface="+mn-lt"/>
                <a:ea typeface="+mn-ea"/>
                <a:cs typeface="+mn-cs"/>
              </a:rPr>
              <a:t>Las pruebas ágiles tienen como objetivo prevenir errores al buscar  todas las suposiciones e incógnitas antes de comenzar a codificar. El objetivo es asegurarse de que todos tienen exactamente la misma comprensión de cómo algo debería funcionar. La mejor forma de prevenir errores es hacer preguntas</a:t>
            </a:r>
            <a:endParaRPr lang="es-AR" dirty="0"/>
          </a:p>
        </p:txBody>
      </p:sp>
      <p:sp>
        <p:nvSpPr>
          <p:cNvPr id="4" name="Marcador de número de diapositiva 3"/>
          <p:cNvSpPr>
            <a:spLocks noGrp="1"/>
          </p:cNvSpPr>
          <p:nvPr>
            <p:ph type="sldNum" sz="quarter" idx="5"/>
          </p:nvPr>
        </p:nvSpPr>
        <p:spPr/>
        <p:txBody>
          <a:bodyPr/>
          <a:lstStyle/>
          <a:p>
            <a:fld id="{9422FFC3-B5A8-4141-9CCF-4D9B02F8FE2B}" type="slidenum">
              <a:rPr lang="es-AR" smtClean="0"/>
              <a:t>9</a:t>
            </a:fld>
            <a:endParaRPr lang="es-AR"/>
          </a:p>
        </p:txBody>
      </p:sp>
    </p:spTree>
    <p:extLst>
      <p:ext uri="{BB962C8B-B14F-4D97-AF65-F5344CB8AC3E}">
        <p14:creationId xmlns:p14="http://schemas.microsoft.com/office/powerpoint/2010/main" val="3674700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B8E854CF-C32D-4EB5-8FC3-F88AF65E353B}" type="datetime1">
              <a:rPr lang="es-AR" smtClean="0"/>
              <a:t>13/11/2020</a:t>
            </a:fld>
            <a:endParaRPr lang="es-AR"/>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s-AR"/>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C6EB10CC-456E-4E43-98BB-80974BC09AB2}" type="slidenum">
              <a:rPr lang="es-AR" smtClean="0"/>
              <a:t>‹Nº›</a:t>
            </a:fld>
            <a:endParaRPr lang="es-A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962231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414429B-FD69-44FB-90D3-70F76F3266D7}" type="datetime1">
              <a:rPr lang="es-AR" smtClean="0"/>
              <a:t>13/11/2020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C6EB10CC-456E-4E43-98BB-80974BC09AB2}" type="slidenum">
              <a:rPr lang="es-AR" smtClean="0"/>
              <a:t>‹Nº›</a:t>
            </a:fld>
            <a:endParaRPr lang="es-AR"/>
          </a:p>
        </p:txBody>
      </p:sp>
    </p:spTree>
    <p:extLst>
      <p:ext uri="{BB962C8B-B14F-4D97-AF65-F5344CB8AC3E}">
        <p14:creationId xmlns:p14="http://schemas.microsoft.com/office/powerpoint/2010/main" val="1134305658"/>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45B1D58-00BE-4C20-A2FE-683CDB18661F}" type="datetime1">
              <a:rPr lang="es-AR" smtClean="0"/>
              <a:t>13/11/2020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C6EB10CC-456E-4E43-98BB-80974BC09AB2}" type="slidenum">
              <a:rPr lang="es-AR" smtClean="0"/>
              <a:t>‹Nº›</a:t>
            </a:fld>
            <a:endParaRPr lang="es-AR"/>
          </a:p>
        </p:txBody>
      </p:sp>
    </p:spTree>
    <p:extLst>
      <p:ext uri="{BB962C8B-B14F-4D97-AF65-F5344CB8AC3E}">
        <p14:creationId xmlns:p14="http://schemas.microsoft.com/office/powerpoint/2010/main" val="4213481366"/>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277A6463-B66B-4775-B314-69DB5A5993F8}" type="datetime1">
              <a:rPr lang="es-AR" smtClean="0"/>
              <a:t>13/11/2020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C6EB10CC-456E-4E43-98BB-80974BC09AB2}" type="slidenum">
              <a:rPr lang="es-AR" smtClean="0"/>
              <a:t>‹Nº›</a:t>
            </a:fld>
            <a:endParaRPr lang="es-AR"/>
          </a:p>
        </p:txBody>
      </p:sp>
    </p:spTree>
    <p:extLst>
      <p:ext uri="{BB962C8B-B14F-4D97-AF65-F5344CB8AC3E}">
        <p14:creationId xmlns:p14="http://schemas.microsoft.com/office/powerpoint/2010/main" val="2192376961"/>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66A5607-046A-41EB-BE37-2398621D1EC2}" type="datetime1">
              <a:rPr lang="es-AR" smtClean="0"/>
              <a:t>13/11/2020</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C6EB10CC-456E-4E43-98BB-80974BC09AB2}" type="slidenum">
              <a:rPr lang="es-AR" smtClean="0"/>
              <a:t>‹Nº›</a:t>
            </a:fld>
            <a:endParaRPr lang="es-AR"/>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136591152"/>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ED969391-EC7A-4645-B0EC-58146897EDE0}" type="datetime1">
              <a:rPr lang="es-AR" smtClean="0"/>
              <a:t>13/11/2020</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C6EB10CC-456E-4E43-98BB-80974BC09AB2}" type="slidenum">
              <a:rPr lang="es-AR" smtClean="0"/>
              <a:t>‹Nº›</a:t>
            </a:fld>
            <a:endParaRPr lang="es-AR"/>
          </a:p>
        </p:txBody>
      </p:sp>
    </p:spTree>
    <p:extLst>
      <p:ext uri="{BB962C8B-B14F-4D97-AF65-F5344CB8AC3E}">
        <p14:creationId xmlns:p14="http://schemas.microsoft.com/office/powerpoint/2010/main" val="1237115070"/>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s-ES"/>
              <a:t>Haga clic para modificar los estilos de texto del patrón</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741D6833-C8B6-464E-9835-19AB33016B87}" type="datetime1">
              <a:rPr lang="es-AR" smtClean="0"/>
              <a:t>13/11/2020</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C6EB10CC-456E-4E43-98BB-80974BC09AB2}" type="slidenum">
              <a:rPr lang="es-AR" smtClean="0"/>
              <a:t>‹Nº›</a:t>
            </a:fld>
            <a:endParaRPr lang="es-AR"/>
          </a:p>
        </p:txBody>
      </p:sp>
    </p:spTree>
    <p:extLst>
      <p:ext uri="{BB962C8B-B14F-4D97-AF65-F5344CB8AC3E}">
        <p14:creationId xmlns:p14="http://schemas.microsoft.com/office/powerpoint/2010/main" val="3984200859"/>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2029AD2B-C65A-48A4-B68E-5EBA559862E8}" type="datetime1">
              <a:rPr lang="es-AR" smtClean="0"/>
              <a:t>13/11/2020</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C6EB10CC-456E-4E43-98BB-80974BC09AB2}" type="slidenum">
              <a:rPr lang="es-AR" smtClean="0"/>
              <a:t>‹Nº›</a:t>
            </a:fld>
            <a:endParaRPr lang="es-AR"/>
          </a:p>
        </p:txBody>
      </p:sp>
    </p:spTree>
    <p:extLst>
      <p:ext uri="{BB962C8B-B14F-4D97-AF65-F5344CB8AC3E}">
        <p14:creationId xmlns:p14="http://schemas.microsoft.com/office/powerpoint/2010/main" val="1309536631"/>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20D45C0-9C3B-4BCC-9F27-524135B723E3}" type="datetime1">
              <a:rPr lang="es-AR" smtClean="0"/>
              <a:t>13/11/2020</a:t>
            </a:fld>
            <a:endParaRPr lang="es-AR"/>
          </a:p>
        </p:txBody>
      </p:sp>
      <p:sp>
        <p:nvSpPr>
          <p:cNvPr id="3" name="Footer Placeholder 2"/>
          <p:cNvSpPr>
            <a:spLocks noGrp="1"/>
          </p:cNvSpPr>
          <p:nvPr>
            <p:ph type="ftr" sz="quarter" idx="11"/>
          </p:nvPr>
        </p:nvSpPr>
        <p:spPr/>
        <p:txBody>
          <a:bodyPr/>
          <a:lstStyle/>
          <a:p>
            <a:endParaRPr lang="es-AR"/>
          </a:p>
        </p:txBody>
      </p:sp>
      <p:sp>
        <p:nvSpPr>
          <p:cNvPr id="4" name="Slide Number Placeholder 3"/>
          <p:cNvSpPr>
            <a:spLocks noGrp="1"/>
          </p:cNvSpPr>
          <p:nvPr>
            <p:ph type="sldNum" sz="quarter" idx="12"/>
          </p:nvPr>
        </p:nvSpPr>
        <p:spPr/>
        <p:txBody>
          <a:bodyPr/>
          <a:lstStyle/>
          <a:p>
            <a:fld id="{C6EB10CC-456E-4E43-98BB-80974BC09AB2}" type="slidenum">
              <a:rPr lang="es-AR" smtClean="0"/>
              <a:t>‹Nº›</a:t>
            </a:fld>
            <a:endParaRPr lang="es-AR"/>
          </a:p>
        </p:txBody>
      </p:sp>
    </p:spTree>
    <p:extLst>
      <p:ext uri="{BB962C8B-B14F-4D97-AF65-F5344CB8AC3E}">
        <p14:creationId xmlns:p14="http://schemas.microsoft.com/office/powerpoint/2010/main" val="1390375029"/>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s-ES"/>
              <a:t>Haga clic para modificar el estilo de título del patrón</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CDB17F5B-39DC-494E-8F63-981CACFC41FC}" type="datetime1">
              <a:rPr lang="es-AR" smtClean="0"/>
              <a:t>13/11/2020</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C6EB10CC-456E-4E43-98BB-80974BC09AB2}" type="slidenum">
              <a:rPr lang="es-AR" smtClean="0"/>
              <a:t>‹Nº›</a:t>
            </a:fld>
            <a:endParaRPr lang="es-AR"/>
          </a:p>
        </p:txBody>
      </p:sp>
    </p:spTree>
    <p:extLst>
      <p:ext uri="{BB962C8B-B14F-4D97-AF65-F5344CB8AC3E}">
        <p14:creationId xmlns:p14="http://schemas.microsoft.com/office/powerpoint/2010/main" val="4253635495"/>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8E0B210C-A292-49F1-8A61-72FB9F8D756F}" type="datetime1">
              <a:rPr lang="es-AR" smtClean="0"/>
              <a:t>13/11/2020</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C6EB10CC-456E-4E43-98BB-80974BC09AB2}" type="slidenum">
              <a:rPr lang="es-AR" smtClean="0"/>
              <a:t>‹Nº›</a:t>
            </a:fld>
            <a:endParaRPr lang="es-AR"/>
          </a:p>
        </p:txBody>
      </p:sp>
    </p:spTree>
    <p:extLst>
      <p:ext uri="{BB962C8B-B14F-4D97-AF65-F5344CB8AC3E}">
        <p14:creationId xmlns:p14="http://schemas.microsoft.com/office/powerpoint/2010/main" val="3128160861"/>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CF7D0BD3-DFE0-47A3-803E-C2A5C89972AE}" type="datetime1">
              <a:rPr lang="es-AR" smtClean="0"/>
              <a:t>13/11/2020</a:t>
            </a:fld>
            <a:endParaRPr lang="es-AR"/>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s-AR"/>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C6EB10CC-456E-4E43-98BB-80974BC09AB2}" type="slidenum">
              <a:rPr lang="es-AR" smtClean="0"/>
              <a:t>‹Nº›</a:t>
            </a:fld>
            <a:endParaRPr lang="es-AR"/>
          </a:p>
        </p:txBody>
      </p:sp>
    </p:spTree>
    <p:extLst>
      <p:ext uri="{BB962C8B-B14F-4D97-AF65-F5344CB8AC3E}">
        <p14:creationId xmlns:p14="http://schemas.microsoft.com/office/powerpoint/2010/main" val="1346391139"/>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hf hd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E174EC-F2CC-4E81-A085-65A6198F8805}"/>
              </a:ext>
            </a:extLst>
          </p:cNvPr>
          <p:cNvSpPr>
            <a:spLocks noGrp="1"/>
          </p:cNvSpPr>
          <p:nvPr>
            <p:ph type="ctrTitle"/>
          </p:nvPr>
        </p:nvSpPr>
        <p:spPr>
          <a:xfrm>
            <a:off x="1279628" y="190616"/>
            <a:ext cx="9418320" cy="1906480"/>
          </a:xfrm>
        </p:spPr>
        <p:txBody>
          <a:bodyPr>
            <a:normAutofit fontScale="90000"/>
          </a:bodyPr>
          <a:lstStyle/>
          <a:p>
            <a:pPr algn="ctr"/>
            <a:r>
              <a:rPr lang="es-AR" dirty="0"/>
              <a:t>Universidad Tecnológica Nacional</a:t>
            </a:r>
          </a:p>
        </p:txBody>
      </p:sp>
      <p:sp>
        <p:nvSpPr>
          <p:cNvPr id="3" name="Subtítulo 2">
            <a:extLst>
              <a:ext uri="{FF2B5EF4-FFF2-40B4-BE49-F238E27FC236}">
                <a16:creationId xmlns:a16="http://schemas.microsoft.com/office/drawing/2014/main" id="{24FA3D3A-4E68-4BEC-BB62-D4953924E5B0}"/>
              </a:ext>
            </a:extLst>
          </p:cNvPr>
          <p:cNvSpPr>
            <a:spLocks noGrp="1"/>
          </p:cNvSpPr>
          <p:nvPr>
            <p:ph type="subTitle" idx="1"/>
          </p:nvPr>
        </p:nvSpPr>
        <p:spPr>
          <a:xfrm>
            <a:off x="962992" y="4826651"/>
            <a:ext cx="2999410" cy="1691640"/>
          </a:xfrm>
        </p:spPr>
        <p:txBody>
          <a:bodyPr/>
          <a:lstStyle/>
          <a:p>
            <a:r>
              <a:rPr lang="es-AR" dirty="0"/>
              <a:t>Integrantes</a:t>
            </a:r>
          </a:p>
          <a:p>
            <a:r>
              <a:rPr lang="es-AR" dirty="0"/>
              <a:t>Anglada, Martín;</a:t>
            </a:r>
          </a:p>
          <a:p>
            <a:r>
              <a:rPr lang="es-AR" dirty="0"/>
              <a:t>Toledo, Rodrigo.</a:t>
            </a:r>
          </a:p>
        </p:txBody>
      </p:sp>
      <p:sp>
        <p:nvSpPr>
          <p:cNvPr id="4" name="Marcador de pie de página 3">
            <a:extLst>
              <a:ext uri="{FF2B5EF4-FFF2-40B4-BE49-F238E27FC236}">
                <a16:creationId xmlns:a16="http://schemas.microsoft.com/office/drawing/2014/main" id="{D9E35BC3-8FBB-4654-9601-6FB3F14E33C7}"/>
              </a:ext>
            </a:extLst>
          </p:cNvPr>
          <p:cNvSpPr>
            <a:spLocks noGrp="1"/>
          </p:cNvSpPr>
          <p:nvPr>
            <p:ph type="ftr" sz="quarter" idx="11"/>
          </p:nvPr>
        </p:nvSpPr>
        <p:spPr/>
        <p:txBody>
          <a:bodyPr/>
          <a:lstStyle/>
          <a:p>
            <a:endParaRPr lang="es-AR" dirty="0"/>
          </a:p>
        </p:txBody>
      </p:sp>
      <p:sp>
        <p:nvSpPr>
          <p:cNvPr id="5" name="Marcador de número de diapositiva 4">
            <a:extLst>
              <a:ext uri="{FF2B5EF4-FFF2-40B4-BE49-F238E27FC236}">
                <a16:creationId xmlns:a16="http://schemas.microsoft.com/office/drawing/2014/main" id="{D3CD5039-1E39-4934-8038-31C0A7DAB031}"/>
              </a:ext>
            </a:extLst>
          </p:cNvPr>
          <p:cNvSpPr>
            <a:spLocks noGrp="1"/>
          </p:cNvSpPr>
          <p:nvPr>
            <p:ph type="sldNum" sz="quarter" idx="12"/>
          </p:nvPr>
        </p:nvSpPr>
        <p:spPr/>
        <p:txBody>
          <a:bodyPr>
            <a:normAutofit lnSpcReduction="10000"/>
          </a:bodyPr>
          <a:lstStyle/>
          <a:p>
            <a:fld id="{C6EB10CC-456E-4E43-98BB-80974BC09AB2}" type="slidenum">
              <a:rPr lang="es-AR" smtClean="0"/>
              <a:t>1</a:t>
            </a:fld>
            <a:endParaRPr lang="es-AR" dirty="0"/>
          </a:p>
        </p:txBody>
      </p:sp>
      <p:sp>
        <p:nvSpPr>
          <p:cNvPr id="6" name="Título 1">
            <a:extLst>
              <a:ext uri="{FF2B5EF4-FFF2-40B4-BE49-F238E27FC236}">
                <a16:creationId xmlns:a16="http://schemas.microsoft.com/office/drawing/2014/main" id="{91A75312-E3B3-4BB1-A115-B76EDB796FE0}"/>
              </a:ext>
            </a:extLst>
          </p:cNvPr>
          <p:cNvSpPr txBox="1">
            <a:spLocks/>
          </p:cNvSpPr>
          <p:nvPr/>
        </p:nvSpPr>
        <p:spPr>
          <a:xfrm>
            <a:off x="1386840" y="1980841"/>
            <a:ext cx="9418320" cy="830063"/>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7200" kern="1200" spc="-50" baseline="0">
                <a:solidFill>
                  <a:schemeClr val="tx1"/>
                </a:solidFill>
                <a:latin typeface="+mj-lt"/>
                <a:ea typeface="+mj-ea"/>
                <a:cs typeface="+mj-cs"/>
              </a:defRPr>
            </a:lvl1pPr>
          </a:lstStyle>
          <a:p>
            <a:pPr algn="ctr"/>
            <a:r>
              <a:rPr lang="es-AR" sz="4800" dirty="0"/>
              <a:t>Facultad Regional Córdoba</a:t>
            </a:r>
          </a:p>
        </p:txBody>
      </p:sp>
      <p:sp>
        <p:nvSpPr>
          <p:cNvPr id="7" name="Subtítulo 2">
            <a:extLst>
              <a:ext uri="{FF2B5EF4-FFF2-40B4-BE49-F238E27FC236}">
                <a16:creationId xmlns:a16="http://schemas.microsoft.com/office/drawing/2014/main" id="{DC37F593-2D85-4D6F-9B5C-C09ED09ADCB4}"/>
              </a:ext>
            </a:extLst>
          </p:cNvPr>
          <p:cNvSpPr txBox="1">
            <a:spLocks/>
          </p:cNvSpPr>
          <p:nvPr/>
        </p:nvSpPr>
        <p:spPr>
          <a:xfrm>
            <a:off x="7918880" y="6457966"/>
            <a:ext cx="4653379" cy="400034"/>
          </a:xfrm>
          <a:prstGeom prst="rect">
            <a:avLst/>
          </a:prstGeom>
        </p:spPr>
        <p:txBody>
          <a:bodyPr vert="horz" lIns="91440" tIns="45720" rIns="91440" bIns="45720" rtlCol="0">
            <a:normAutofit lnSpcReduction="10000"/>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r>
              <a:rPr lang="es-AR" dirty="0">
                <a:solidFill>
                  <a:schemeClr val="accent3">
                    <a:lumMod val="60000"/>
                    <a:lumOff val="40000"/>
                  </a:schemeClr>
                </a:solidFill>
              </a:rPr>
              <a:t>Grupo 7 Comisión 4K3</a:t>
            </a:r>
          </a:p>
        </p:txBody>
      </p:sp>
      <p:sp>
        <p:nvSpPr>
          <p:cNvPr id="8" name="Subtítulo 2">
            <a:extLst>
              <a:ext uri="{FF2B5EF4-FFF2-40B4-BE49-F238E27FC236}">
                <a16:creationId xmlns:a16="http://schemas.microsoft.com/office/drawing/2014/main" id="{BC2B417E-A645-4306-92F7-8E7D746E9AD8}"/>
              </a:ext>
            </a:extLst>
          </p:cNvPr>
          <p:cNvSpPr txBox="1">
            <a:spLocks/>
          </p:cNvSpPr>
          <p:nvPr/>
        </p:nvSpPr>
        <p:spPr>
          <a:xfrm>
            <a:off x="3662099" y="3267023"/>
            <a:ext cx="4653378" cy="1691640"/>
          </a:xfrm>
          <a:prstGeom prst="rect">
            <a:avLst/>
          </a:prstGeom>
        </p:spPr>
        <p:txBody>
          <a:bodyPr vert="horz" lIns="91440" tIns="45720" rIns="91440" bIns="45720" rtlCol="0">
            <a:normAutofit/>
          </a:bodyPr>
          <a:lstStyle>
            <a:lvl1pPr marL="0" indent="0" algn="l" defTabSz="914400" rtl="0" eaLnBrk="1" latinLnBrk="0" hangingPunct="1">
              <a:lnSpc>
                <a:spcPct val="95000"/>
              </a:lnSpc>
              <a:spcBef>
                <a:spcPts val="1400"/>
              </a:spcBef>
              <a:spcAft>
                <a:spcPts val="200"/>
              </a:spcAft>
              <a:buClr>
                <a:schemeClr val="accent1"/>
              </a:buClr>
              <a:buSzPct val="80000"/>
              <a:buFont typeface="Arial" pitchFamily="34" charset="0"/>
              <a:buNone/>
              <a:defRPr sz="2200" kern="1200" spc="10" baseline="0">
                <a:solidFill>
                  <a:schemeClr val="tx1">
                    <a:lumMod val="75000"/>
                  </a:schemeClr>
                </a:solidFill>
                <a:latin typeface="+mn-lt"/>
                <a:ea typeface="+mn-ea"/>
                <a:cs typeface="+mn-cs"/>
              </a:defRPr>
            </a:lvl1pPr>
            <a:lvl2pPr marL="4572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2pPr>
            <a:lvl3pPr marL="914400" indent="0" algn="ctr" defTabSz="914400" rtl="0" eaLnBrk="1" latinLnBrk="0" hangingPunct="1">
              <a:lnSpc>
                <a:spcPct val="90000"/>
              </a:lnSpc>
              <a:spcBef>
                <a:spcPts val="300"/>
              </a:spcBef>
              <a:spcAft>
                <a:spcPts val="300"/>
              </a:spcAft>
              <a:buClr>
                <a:schemeClr val="accent1"/>
              </a:buClr>
              <a:buFont typeface="Wingdings 2" pitchFamily="18" charset="2"/>
              <a:buNone/>
              <a:defRPr sz="2200" kern="1200">
                <a:solidFill>
                  <a:schemeClr val="tx1">
                    <a:lumMod val="85000"/>
                    <a:lumOff val="15000"/>
                  </a:schemeClr>
                </a:solidFill>
                <a:latin typeface="+mn-lt"/>
                <a:ea typeface="+mn-ea"/>
                <a:cs typeface="+mn-cs"/>
              </a:defRPr>
            </a:lvl3pPr>
            <a:lvl4pPr marL="1371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4pPr>
            <a:lvl5pPr marL="18288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5pPr>
            <a:lvl6pPr marL="22860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6pPr>
            <a:lvl7pPr marL="27432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7pPr>
            <a:lvl8pPr marL="32004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8pPr>
            <a:lvl9pPr marL="3657600" indent="0" algn="ctr" defTabSz="914400" rtl="0" eaLnBrk="1" latinLnBrk="0" hangingPunct="1">
              <a:lnSpc>
                <a:spcPct val="90000"/>
              </a:lnSpc>
              <a:spcBef>
                <a:spcPts val="300"/>
              </a:spcBef>
              <a:spcAft>
                <a:spcPts val="300"/>
              </a:spcAft>
              <a:buClr>
                <a:schemeClr val="accent1"/>
              </a:buClr>
              <a:buFont typeface="Wingdings 2" pitchFamily="18" charset="2"/>
              <a:buNone/>
              <a:defRPr sz="2000" kern="1200">
                <a:solidFill>
                  <a:schemeClr val="tx1">
                    <a:lumMod val="85000"/>
                    <a:lumOff val="15000"/>
                  </a:schemeClr>
                </a:solidFill>
                <a:latin typeface="+mn-lt"/>
                <a:ea typeface="+mn-ea"/>
                <a:cs typeface="+mn-cs"/>
              </a:defRPr>
            </a:lvl9pPr>
          </a:lstStyle>
          <a:p>
            <a:pPr algn="ctr"/>
            <a:r>
              <a:rPr lang="es-AR" dirty="0"/>
              <a:t>Ingeniería de Software</a:t>
            </a:r>
          </a:p>
          <a:p>
            <a:pPr algn="ctr"/>
            <a:r>
              <a:rPr lang="es-AR" dirty="0">
                <a:solidFill>
                  <a:schemeClr val="tx1"/>
                </a:solidFill>
              </a:rPr>
              <a:t>MANIFIESTO DE TESTING</a:t>
            </a:r>
          </a:p>
        </p:txBody>
      </p:sp>
    </p:spTree>
    <p:extLst>
      <p:ext uri="{BB962C8B-B14F-4D97-AF65-F5344CB8AC3E}">
        <p14:creationId xmlns:p14="http://schemas.microsoft.com/office/powerpoint/2010/main" val="4255312693"/>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C4D127-E005-429E-A4E2-33CA52B5B503}"/>
              </a:ext>
            </a:extLst>
          </p:cNvPr>
          <p:cNvSpPr>
            <a:spLocks noGrp="1"/>
          </p:cNvSpPr>
          <p:nvPr>
            <p:ph type="title"/>
          </p:nvPr>
        </p:nvSpPr>
        <p:spPr/>
        <p:txBody>
          <a:bodyPr/>
          <a:lstStyle/>
          <a:p>
            <a:endParaRPr lang="es-AR"/>
          </a:p>
        </p:txBody>
      </p:sp>
      <p:sp>
        <p:nvSpPr>
          <p:cNvPr id="3" name="Marcador de contenido 2">
            <a:extLst>
              <a:ext uri="{FF2B5EF4-FFF2-40B4-BE49-F238E27FC236}">
                <a16:creationId xmlns:a16="http://schemas.microsoft.com/office/drawing/2014/main" id="{D682A408-6A87-4209-B3A4-0A4C24D7F36D}"/>
              </a:ext>
            </a:extLst>
          </p:cNvPr>
          <p:cNvSpPr>
            <a:spLocks noGrp="1"/>
          </p:cNvSpPr>
          <p:nvPr>
            <p:ph idx="1"/>
          </p:nvPr>
        </p:nvSpPr>
        <p:spPr/>
        <p:txBody>
          <a:bodyPr/>
          <a:lstStyle/>
          <a:p>
            <a:endParaRPr lang="es-AR"/>
          </a:p>
        </p:txBody>
      </p:sp>
      <p:sp>
        <p:nvSpPr>
          <p:cNvPr id="4" name="Marcador de pie de página 3">
            <a:extLst>
              <a:ext uri="{FF2B5EF4-FFF2-40B4-BE49-F238E27FC236}">
                <a16:creationId xmlns:a16="http://schemas.microsoft.com/office/drawing/2014/main" id="{8D5C98F7-585C-40F9-8D48-92BCCB94E3D1}"/>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76BAF56E-C007-4130-B911-56D7590F83A9}"/>
              </a:ext>
            </a:extLst>
          </p:cNvPr>
          <p:cNvSpPr>
            <a:spLocks noGrp="1"/>
          </p:cNvSpPr>
          <p:nvPr>
            <p:ph type="sldNum" sz="quarter" idx="12"/>
          </p:nvPr>
        </p:nvSpPr>
        <p:spPr/>
        <p:txBody>
          <a:bodyPr>
            <a:normAutofit lnSpcReduction="10000"/>
          </a:bodyPr>
          <a:lstStyle/>
          <a:p>
            <a:fld id="{C6EB10CC-456E-4E43-98BB-80974BC09AB2}" type="slidenum">
              <a:rPr lang="es-AR" smtClean="0"/>
              <a:t>10</a:t>
            </a:fld>
            <a:endParaRPr lang="es-AR"/>
          </a:p>
        </p:txBody>
      </p:sp>
      <p:pic>
        <p:nvPicPr>
          <p:cNvPr id="6" name="Google Shape;202;p11">
            <a:extLst>
              <a:ext uri="{FF2B5EF4-FFF2-40B4-BE49-F238E27FC236}">
                <a16:creationId xmlns:a16="http://schemas.microsoft.com/office/drawing/2014/main" id="{DB10D2CE-2C85-4F06-8158-00377B6DE027}"/>
              </a:ext>
            </a:extLst>
          </p:cNvPr>
          <p:cNvPicPr preferRelativeResize="0"/>
          <p:nvPr/>
        </p:nvPicPr>
        <p:blipFill rotWithShape="1">
          <a:blip r:embed="rId3">
            <a:alphaModFix/>
            <a:extLst>
              <a:ext uri="{BEBA8EAE-BF5A-486C-A8C5-ECC9F3942E4B}">
                <a14:imgProps xmlns:a14="http://schemas.microsoft.com/office/drawing/2010/main">
                  <a14:imgLayer r:embed="rId4">
                    <a14:imgEffect>
                      <a14:sharpenSoften amount="50000"/>
                    </a14:imgEffect>
                  </a14:imgLayer>
                </a14:imgProps>
              </a:ext>
            </a:extLst>
          </a:blip>
          <a:srcRect l="18187" r="11833"/>
          <a:stretch/>
        </p:blipFill>
        <p:spPr>
          <a:xfrm>
            <a:off x="0" y="0"/>
            <a:ext cx="11292840" cy="6858000"/>
          </a:xfrm>
          <a:prstGeom prst="rect">
            <a:avLst/>
          </a:prstGeom>
          <a:noFill/>
          <a:ln>
            <a:noFill/>
          </a:ln>
        </p:spPr>
      </p:pic>
    </p:spTree>
    <p:extLst>
      <p:ext uri="{BB962C8B-B14F-4D97-AF65-F5344CB8AC3E}">
        <p14:creationId xmlns:p14="http://schemas.microsoft.com/office/powerpoint/2010/main" val="1720395059"/>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89D53F-486D-4B84-B28A-0877200175D5}"/>
              </a:ext>
            </a:extLst>
          </p:cNvPr>
          <p:cNvSpPr>
            <a:spLocks noGrp="1"/>
          </p:cNvSpPr>
          <p:nvPr>
            <p:ph type="title"/>
          </p:nvPr>
        </p:nvSpPr>
        <p:spPr/>
        <p:txBody>
          <a:bodyPr/>
          <a:lstStyle/>
          <a:p>
            <a:endParaRPr lang="es-AR"/>
          </a:p>
        </p:txBody>
      </p:sp>
      <p:pic>
        <p:nvPicPr>
          <p:cNvPr id="7" name="Marcador de contenido 6">
            <a:extLst>
              <a:ext uri="{FF2B5EF4-FFF2-40B4-BE49-F238E27FC236}">
                <a16:creationId xmlns:a16="http://schemas.microsoft.com/office/drawing/2014/main" id="{24D58251-5565-4623-8BB4-5F846ECF9F60}"/>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0" y="0"/>
            <a:ext cx="11292840" cy="6858000"/>
          </a:xfrm>
        </p:spPr>
      </p:pic>
      <p:sp>
        <p:nvSpPr>
          <p:cNvPr id="4" name="Marcador de pie de página 3">
            <a:extLst>
              <a:ext uri="{FF2B5EF4-FFF2-40B4-BE49-F238E27FC236}">
                <a16:creationId xmlns:a16="http://schemas.microsoft.com/office/drawing/2014/main" id="{02F6F671-269C-487D-B8F9-65B60424E9F9}"/>
              </a:ext>
            </a:extLst>
          </p:cNvPr>
          <p:cNvSpPr>
            <a:spLocks noGrp="1"/>
          </p:cNvSpPr>
          <p:nvPr>
            <p:ph type="ftr" sz="quarter" idx="11"/>
          </p:nvPr>
        </p:nvSpPr>
        <p:spPr/>
        <p:txBody>
          <a:bodyPr/>
          <a:lstStyle/>
          <a:p>
            <a:endParaRPr lang="es-AR" dirty="0"/>
          </a:p>
        </p:txBody>
      </p:sp>
      <p:sp>
        <p:nvSpPr>
          <p:cNvPr id="5" name="Marcador de número de diapositiva 4">
            <a:extLst>
              <a:ext uri="{FF2B5EF4-FFF2-40B4-BE49-F238E27FC236}">
                <a16:creationId xmlns:a16="http://schemas.microsoft.com/office/drawing/2014/main" id="{230A78B3-B67D-44F4-95FD-358F6C84EC43}"/>
              </a:ext>
            </a:extLst>
          </p:cNvPr>
          <p:cNvSpPr>
            <a:spLocks noGrp="1"/>
          </p:cNvSpPr>
          <p:nvPr>
            <p:ph type="sldNum" sz="quarter" idx="12"/>
          </p:nvPr>
        </p:nvSpPr>
        <p:spPr/>
        <p:txBody>
          <a:bodyPr>
            <a:normAutofit lnSpcReduction="10000"/>
          </a:bodyPr>
          <a:lstStyle/>
          <a:p>
            <a:fld id="{C6EB10CC-456E-4E43-98BB-80974BC09AB2}" type="slidenum">
              <a:rPr lang="es-AR" smtClean="0"/>
              <a:t>11</a:t>
            </a:fld>
            <a:endParaRPr lang="es-AR"/>
          </a:p>
        </p:txBody>
      </p:sp>
      <p:sp>
        <p:nvSpPr>
          <p:cNvPr id="8" name="CuadroTexto 7">
            <a:extLst>
              <a:ext uri="{FF2B5EF4-FFF2-40B4-BE49-F238E27FC236}">
                <a16:creationId xmlns:a16="http://schemas.microsoft.com/office/drawing/2014/main" id="{6D26416E-AFDB-40E1-9B41-C30B1DC84032}"/>
              </a:ext>
            </a:extLst>
          </p:cNvPr>
          <p:cNvSpPr txBox="1"/>
          <p:nvPr/>
        </p:nvSpPr>
        <p:spPr>
          <a:xfrm>
            <a:off x="8069689" y="3859767"/>
            <a:ext cx="1468672" cy="369332"/>
          </a:xfrm>
          <a:prstGeom prst="rect">
            <a:avLst/>
          </a:prstGeom>
          <a:noFill/>
        </p:spPr>
        <p:txBody>
          <a:bodyPr wrap="none" rtlCol="0">
            <a:spAutoFit/>
          </a:bodyPr>
          <a:lstStyle/>
          <a:p>
            <a:r>
              <a:rPr lang="es-AR" b="1" dirty="0">
                <a:latin typeface="Arial Black" panose="020B0A04020102020204" pitchFamily="34" charset="0"/>
              </a:rPr>
              <a:t>CHECKER</a:t>
            </a:r>
          </a:p>
        </p:txBody>
      </p:sp>
      <p:sp>
        <p:nvSpPr>
          <p:cNvPr id="3" name="Rectángulo 2">
            <a:extLst>
              <a:ext uri="{FF2B5EF4-FFF2-40B4-BE49-F238E27FC236}">
                <a16:creationId xmlns:a16="http://schemas.microsoft.com/office/drawing/2014/main" id="{4B8D92AD-36D1-42F3-BDE8-A06158071DAA}"/>
              </a:ext>
            </a:extLst>
          </p:cNvPr>
          <p:cNvSpPr/>
          <p:nvPr/>
        </p:nvSpPr>
        <p:spPr>
          <a:xfrm>
            <a:off x="0" y="0"/>
            <a:ext cx="11292840" cy="6858000"/>
          </a:xfrm>
          <a:prstGeom prst="rect">
            <a:avLst/>
          </a:prstGeom>
          <a:solidFill>
            <a:schemeClr val="tx2">
              <a:lumMod val="60000"/>
              <a:lumOff val="40000"/>
              <a:alpha val="1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9" name="CuadroTexto 8">
            <a:extLst>
              <a:ext uri="{FF2B5EF4-FFF2-40B4-BE49-F238E27FC236}">
                <a16:creationId xmlns:a16="http://schemas.microsoft.com/office/drawing/2014/main" id="{D47FC306-6BDC-42FE-B23D-0830D43A3DA4}"/>
              </a:ext>
            </a:extLst>
          </p:cNvPr>
          <p:cNvSpPr txBox="1"/>
          <p:nvPr/>
        </p:nvSpPr>
        <p:spPr>
          <a:xfrm>
            <a:off x="426515" y="2406212"/>
            <a:ext cx="1338828" cy="369332"/>
          </a:xfrm>
          <a:prstGeom prst="rect">
            <a:avLst/>
          </a:prstGeom>
          <a:noFill/>
        </p:spPr>
        <p:txBody>
          <a:bodyPr wrap="none" rtlCol="0">
            <a:spAutoFit/>
          </a:bodyPr>
          <a:lstStyle/>
          <a:p>
            <a:r>
              <a:rPr lang="es-AR" b="1" dirty="0">
                <a:latin typeface="Arial Black" panose="020B0A04020102020204" pitchFamily="34" charset="0"/>
              </a:rPr>
              <a:t>SISTEMA</a:t>
            </a:r>
          </a:p>
        </p:txBody>
      </p:sp>
    </p:spTree>
    <p:extLst>
      <p:ext uri="{BB962C8B-B14F-4D97-AF65-F5344CB8AC3E}">
        <p14:creationId xmlns:p14="http://schemas.microsoft.com/office/powerpoint/2010/main" val="1202922009"/>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B60C88-FF0C-46A6-98AF-3151748FF823}"/>
              </a:ext>
            </a:extLst>
          </p:cNvPr>
          <p:cNvSpPr>
            <a:spLocks noGrp="1"/>
          </p:cNvSpPr>
          <p:nvPr>
            <p:ph type="title"/>
          </p:nvPr>
        </p:nvSpPr>
        <p:spPr/>
        <p:txBody>
          <a:bodyPr/>
          <a:lstStyle/>
          <a:p>
            <a:endParaRPr lang="es-AR"/>
          </a:p>
        </p:txBody>
      </p:sp>
      <p:pic>
        <p:nvPicPr>
          <p:cNvPr id="7" name="Marcador de contenido 6">
            <a:extLst>
              <a:ext uri="{FF2B5EF4-FFF2-40B4-BE49-F238E27FC236}">
                <a16:creationId xmlns:a16="http://schemas.microsoft.com/office/drawing/2014/main" id="{2C42220C-E566-4DC4-9143-EC97FFBEA0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1292840" cy="6858000"/>
          </a:xfrm>
        </p:spPr>
      </p:pic>
      <p:sp>
        <p:nvSpPr>
          <p:cNvPr id="4" name="Marcador de pie de página 3">
            <a:extLst>
              <a:ext uri="{FF2B5EF4-FFF2-40B4-BE49-F238E27FC236}">
                <a16:creationId xmlns:a16="http://schemas.microsoft.com/office/drawing/2014/main" id="{BFCFDE00-586A-47E6-8ABE-55C7585B3E21}"/>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EFA5315A-CF15-437F-B4E5-C6B8359362FE}"/>
              </a:ext>
            </a:extLst>
          </p:cNvPr>
          <p:cNvSpPr>
            <a:spLocks noGrp="1"/>
          </p:cNvSpPr>
          <p:nvPr>
            <p:ph type="sldNum" sz="quarter" idx="12"/>
          </p:nvPr>
        </p:nvSpPr>
        <p:spPr/>
        <p:txBody>
          <a:bodyPr>
            <a:normAutofit lnSpcReduction="10000"/>
          </a:bodyPr>
          <a:lstStyle/>
          <a:p>
            <a:fld id="{C6EB10CC-456E-4E43-98BB-80974BC09AB2}" type="slidenum">
              <a:rPr lang="es-AR" smtClean="0"/>
              <a:t>12</a:t>
            </a:fld>
            <a:endParaRPr lang="es-AR"/>
          </a:p>
        </p:txBody>
      </p:sp>
      <p:sp>
        <p:nvSpPr>
          <p:cNvPr id="8" name="CuadroTexto 7">
            <a:extLst>
              <a:ext uri="{FF2B5EF4-FFF2-40B4-BE49-F238E27FC236}">
                <a16:creationId xmlns:a16="http://schemas.microsoft.com/office/drawing/2014/main" id="{1AF8339B-3349-4FA7-8C2E-0BC6AD4C2ED8}"/>
              </a:ext>
            </a:extLst>
          </p:cNvPr>
          <p:cNvSpPr txBox="1"/>
          <p:nvPr/>
        </p:nvSpPr>
        <p:spPr>
          <a:xfrm>
            <a:off x="9736989" y="5987534"/>
            <a:ext cx="1342034" cy="369332"/>
          </a:xfrm>
          <a:prstGeom prst="rect">
            <a:avLst/>
          </a:prstGeom>
          <a:noFill/>
        </p:spPr>
        <p:txBody>
          <a:bodyPr wrap="none" rtlCol="0">
            <a:spAutoFit/>
          </a:bodyPr>
          <a:lstStyle/>
          <a:p>
            <a:r>
              <a:rPr lang="es-AR" b="1" dirty="0">
                <a:latin typeface="Arial Black" panose="020B0A04020102020204" pitchFamily="34" charset="0"/>
              </a:rPr>
              <a:t>CLIENTE</a:t>
            </a:r>
          </a:p>
        </p:txBody>
      </p:sp>
      <p:sp>
        <p:nvSpPr>
          <p:cNvPr id="9" name="CuadroTexto 8">
            <a:extLst>
              <a:ext uri="{FF2B5EF4-FFF2-40B4-BE49-F238E27FC236}">
                <a16:creationId xmlns:a16="http://schemas.microsoft.com/office/drawing/2014/main" id="{B7212904-7481-4BFC-AEF0-11D13306F711}"/>
              </a:ext>
            </a:extLst>
          </p:cNvPr>
          <p:cNvSpPr txBox="1"/>
          <p:nvPr/>
        </p:nvSpPr>
        <p:spPr>
          <a:xfrm>
            <a:off x="3483672" y="5987534"/>
            <a:ext cx="1213794" cy="369332"/>
          </a:xfrm>
          <a:prstGeom prst="rect">
            <a:avLst/>
          </a:prstGeom>
          <a:noFill/>
        </p:spPr>
        <p:txBody>
          <a:bodyPr wrap="none" rtlCol="0">
            <a:spAutoFit/>
          </a:bodyPr>
          <a:lstStyle/>
          <a:p>
            <a:r>
              <a:rPr lang="es-AR" b="1" dirty="0">
                <a:latin typeface="Arial Black" panose="020B0A04020102020204" pitchFamily="34" charset="0"/>
              </a:rPr>
              <a:t>EQUIPO</a:t>
            </a:r>
          </a:p>
        </p:txBody>
      </p:sp>
    </p:spTree>
    <p:extLst>
      <p:ext uri="{BB962C8B-B14F-4D97-AF65-F5344CB8AC3E}">
        <p14:creationId xmlns:p14="http://schemas.microsoft.com/office/powerpoint/2010/main" val="913783734"/>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3">
            <a:alpha val="69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D34210-A314-465C-8DC0-C5C195C28F3F}"/>
              </a:ext>
            </a:extLst>
          </p:cNvPr>
          <p:cNvSpPr>
            <a:spLocks noGrp="1"/>
          </p:cNvSpPr>
          <p:nvPr>
            <p:ph type="title"/>
          </p:nvPr>
        </p:nvSpPr>
        <p:spPr/>
        <p:txBody>
          <a:bodyPr/>
          <a:lstStyle/>
          <a:p>
            <a:endParaRPr lang="es-AR" dirty="0"/>
          </a:p>
        </p:txBody>
      </p:sp>
      <p:pic>
        <p:nvPicPr>
          <p:cNvPr id="7" name="Marcador de contenido 6">
            <a:extLst>
              <a:ext uri="{FF2B5EF4-FFF2-40B4-BE49-F238E27FC236}">
                <a16:creationId xmlns:a16="http://schemas.microsoft.com/office/drawing/2014/main" id="{842E10D8-87C1-4D08-B5EA-EBECF230144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8358" y="0"/>
            <a:ext cx="11321198" cy="6858000"/>
          </a:xfrm>
        </p:spPr>
      </p:pic>
      <p:sp>
        <p:nvSpPr>
          <p:cNvPr id="4" name="Marcador de pie de página 3">
            <a:extLst>
              <a:ext uri="{FF2B5EF4-FFF2-40B4-BE49-F238E27FC236}">
                <a16:creationId xmlns:a16="http://schemas.microsoft.com/office/drawing/2014/main" id="{96D67318-B1DF-4130-A161-3D8F431B8A30}"/>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F27E8F1A-F39B-465A-A4A9-12939812D054}"/>
              </a:ext>
            </a:extLst>
          </p:cNvPr>
          <p:cNvSpPr>
            <a:spLocks noGrp="1"/>
          </p:cNvSpPr>
          <p:nvPr>
            <p:ph type="sldNum" sz="quarter" idx="12"/>
          </p:nvPr>
        </p:nvSpPr>
        <p:spPr/>
        <p:txBody>
          <a:bodyPr>
            <a:normAutofit lnSpcReduction="10000"/>
          </a:bodyPr>
          <a:lstStyle/>
          <a:p>
            <a:fld id="{C6EB10CC-456E-4E43-98BB-80974BC09AB2}" type="slidenum">
              <a:rPr lang="es-AR" smtClean="0"/>
              <a:t>13</a:t>
            </a:fld>
            <a:endParaRPr lang="es-AR"/>
          </a:p>
        </p:txBody>
      </p:sp>
      <p:sp>
        <p:nvSpPr>
          <p:cNvPr id="8" name="CuadroTexto 7">
            <a:extLst>
              <a:ext uri="{FF2B5EF4-FFF2-40B4-BE49-F238E27FC236}">
                <a16:creationId xmlns:a16="http://schemas.microsoft.com/office/drawing/2014/main" id="{8FF04132-262E-40A3-8F1A-924414063D20}"/>
              </a:ext>
            </a:extLst>
          </p:cNvPr>
          <p:cNvSpPr txBox="1"/>
          <p:nvPr/>
        </p:nvSpPr>
        <p:spPr>
          <a:xfrm>
            <a:off x="5084290" y="2736502"/>
            <a:ext cx="1791072" cy="1384995"/>
          </a:xfrm>
          <a:prstGeom prst="rect">
            <a:avLst/>
          </a:prstGeom>
          <a:noFill/>
        </p:spPr>
        <p:txBody>
          <a:bodyPr wrap="square" rtlCol="0">
            <a:spAutoFit/>
          </a:bodyPr>
          <a:lstStyle/>
          <a:p>
            <a:endParaRPr lang="es-AR" sz="3600" b="1" dirty="0">
              <a:solidFill>
                <a:schemeClr val="bg1"/>
              </a:solidFill>
            </a:endParaRPr>
          </a:p>
          <a:p>
            <a:pPr algn="ctr"/>
            <a:r>
              <a:rPr lang="es-AR" sz="2400" b="1" dirty="0"/>
              <a:t>EQUIPO TESTING </a:t>
            </a:r>
          </a:p>
        </p:txBody>
      </p:sp>
      <p:sp>
        <p:nvSpPr>
          <p:cNvPr id="10" name="CuadroTexto 9">
            <a:extLst>
              <a:ext uri="{FF2B5EF4-FFF2-40B4-BE49-F238E27FC236}">
                <a16:creationId xmlns:a16="http://schemas.microsoft.com/office/drawing/2014/main" id="{AE295DD0-9EC5-4B9A-8531-B78B527FAB4D}"/>
              </a:ext>
            </a:extLst>
          </p:cNvPr>
          <p:cNvSpPr txBox="1"/>
          <p:nvPr/>
        </p:nvSpPr>
        <p:spPr>
          <a:xfrm>
            <a:off x="2070905" y="6099730"/>
            <a:ext cx="2528256" cy="369332"/>
          </a:xfrm>
          <a:prstGeom prst="rect">
            <a:avLst/>
          </a:prstGeom>
          <a:noFill/>
        </p:spPr>
        <p:txBody>
          <a:bodyPr wrap="none" rtlCol="0">
            <a:spAutoFit/>
          </a:bodyPr>
          <a:lstStyle/>
          <a:p>
            <a:r>
              <a:rPr lang="es-AR" b="1" dirty="0">
                <a:solidFill>
                  <a:schemeClr val="bg1"/>
                </a:solidFill>
                <a:latin typeface="Arial Black" panose="020B0A04020102020204" pitchFamily="34" charset="0"/>
              </a:rPr>
              <a:t>DESARROLLADOR</a:t>
            </a:r>
          </a:p>
        </p:txBody>
      </p:sp>
      <p:sp>
        <p:nvSpPr>
          <p:cNvPr id="12" name="CuadroTexto 11">
            <a:extLst>
              <a:ext uri="{FF2B5EF4-FFF2-40B4-BE49-F238E27FC236}">
                <a16:creationId xmlns:a16="http://schemas.microsoft.com/office/drawing/2014/main" id="{A863C0D4-4846-4C28-A2C9-835C19FAF5C5}"/>
              </a:ext>
            </a:extLst>
          </p:cNvPr>
          <p:cNvSpPr txBox="1"/>
          <p:nvPr/>
        </p:nvSpPr>
        <p:spPr>
          <a:xfrm>
            <a:off x="7693330" y="5835134"/>
            <a:ext cx="1662635" cy="369332"/>
          </a:xfrm>
          <a:prstGeom prst="rect">
            <a:avLst/>
          </a:prstGeom>
          <a:noFill/>
        </p:spPr>
        <p:txBody>
          <a:bodyPr wrap="none" rtlCol="0">
            <a:spAutoFit/>
          </a:bodyPr>
          <a:lstStyle/>
          <a:p>
            <a:r>
              <a:rPr lang="es-AR" b="1" dirty="0">
                <a:solidFill>
                  <a:schemeClr val="bg1"/>
                </a:solidFill>
                <a:latin typeface="Arial Black" panose="020B0A04020102020204" pitchFamily="34" charset="0"/>
              </a:rPr>
              <a:t>PRODUCTO</a:t>
            </a:r>
          </a:p>
        </p:txBody>
      </p:sp>
    </p:spTree>
    <p:extLst>
      <p:ext uri="{BB962C8B-B14F-4D97-AF65-F5344CB8AC3E}">
        <p14:creationId xmlns:p14="http://schemas.microsoft.com/office/powerpoint/2010/main" val="1215046865"/>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AB3571-CC23-4653-B802-8D94A388FA0E}"/>
              </a:ext>
            </a:extLst>
          </p:cNvPr>
          <p:cNvSpPr>
            <a:spLocks noGrp="1"/>
          </p:cNvSpPr>
          <p:nvPr>
            <p:ph type="title"/>
          </p:nvPr>
        </p:nvSpPr>
        <p:spPr/>
        <p:txBody>
          <a:bodyPr/>
          <a:lstStyle/>
          <a:p>
            <a:endParaRPr lang="es-AR"/>
          </a:p>
        </p:txBody>
      </p:sp>
      <p:sp>
        <p:nvSpPr>
          <p:cNvPr id="3" name="Marcador de contenido 2">
            <a:extLst>
              <a:ext uri="{FF2B5EF4-FFF2-40B4-BE49-F238E27FC236}">
                <a16:creationId xmlns:a16="http://schemas.microsoft.com/office/drawing/2014/main" id="{C92C6868-F35C-4826-B306-39F99C6DBB6F}"/>
              </a:ext>
            </a:extLst>
          </p:cNvPr>
          <p:cNvSpPr>
            <a:spLocks noGrp="1"/>
          </p:cNvSpPr>
          <p:nvPr>
            <p:ph idx="1"/>
          </p:nvPr>
        </p:nvSpPr>
        <p:spPr/>
        <p:txBody>
          <a:bodyPr/>
          <a:lstStyle/>
          <a:p>
            <a:endParaRPr lang="es-AR"/>
          </a:p>
        </p:txBody>
      </p:sp>
      <p:sp>
        <p:nvSpPr>
          <p:cNvPr id="4" name="Marcador de pie de página 3">
            <a:extLst>
              <a:ext uri="{FF2B5EF4-FFF2-40B4-BE49-F238E27FC236}">
                <a16:creationId xmlns:a16="http://schemas.microsoft.com/office/drawing/2014/main" id="{8EFE6A24-DDE9-421E-8769-223001521639}"/>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F35A4B28-C036-45F0-AE73-77781875D8F1}"/>
              </a:ext>
            </a:extLst>
          </p:cNvPr>
          <p:cNvSpPr>
            <a:spLocks noGrp="1"/>
          </p:cNvSpPr>
          <p:nvPr>
            <p:ph type="sldNum" sz="quarter" idx="12"/>
          </p:nvPr>
        </p:nvSpPr>
        <p:spPr/>
        <p:txBody>
          <a:bodyPr>
            <a:normAutofit lnSpcReduction="10000"/>
          </a:bodyPr>
          <a:lstStyle/>
          <a:p>
            <a:fld id="{C6EB10CC-456E-4E43-98BB-80974BC09AB2}" type="slidenum">
              <a:rPr lang="es-AR" smtClean="0"/>
              <a:t>14</a:t>
            </a:fld>
            <a:endParaRPr lang="es-AR"/>
          </a:p>
        </p:txBody>
      </p:sp>
      <p:pic>
        <p:nvPicPr>
          <p:cNvPr id="1026" name="Picture 2">
            <a:extLst>
              <a:ext uri="{FF2B5EF4-FFF2-40B4-BE49-F238E27FC236}">
                <a16:creationId xmlns:a16="http://schemas.microsoft.com/office/drawing/2014/main" id="{05881E6D-DD04-47F4-A806-5C0C14AB8B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29284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9980530"/>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5998E8-0B0C-44C2-BF96-E211CC226FA8}"/>
              </a:ext>
            </a:extLst>
          </p:cNvPr>
          <p:cNvSpPr>
            <a:spLocks noGrp="1"/>
          </p:cNvSpPr>
          <p:nvPr>
            <p:ph type="title"/>
          </p:nvPr>
        </p:nvSpPr>
        <p:spPr/>
        <p:txBody>
          <a:bodyPr/>
          <a:lstStyle/>
          <a:p>
            <a:endParaRPr lang="es-AR"/>
          </a:p>
        </p:txBody>
      </p:sp>
      <p:pic>
        <p:nvPicPr>
          <p:cNvPr id="7" name="Marcador de contenido 6">
            <a:extLst>
              <a:ext uri="{FF2B5EF4-FFF2-40B4-BE49-F238E27FC236}">
                <a16:creationId xmlns:a16="http://schemas.microsoft.com/office/drawing/2014/main" id="{B1BA7211-8AB8-479E-B913-D70E13D55651}"/>
              </a:ext>
            </a:extLst>
          </p:cNvPr>
          <p:cNvPicPr>
            <a:picLocks noGrp="1" noChangeAspect="1"/>
          </p:cNvPicPr>
          <p:nvPr>
            <p:ph idx="1"/>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86260" y="297000"/>
            <a:ext cx="10368252" cy="6264000"/>
          </a:xfrm>
        </p:spPr>
      </p:pic>
      <p:sp>
        <p:nvSpPr>
          <p:cNvPr id="4" name="Marcador de pie de página 3">
            <a:extLst>
              <a:ext uri="{FF2B5EF4-FFF2-40B4-BE49-F238E27FC236}">
                <a16:creationId xmlns:a16="http://schemas.microsoft.com/office/drawing/2014/main" id="{A54452FB-B295-4ED9-BB44-5038B74ADBDA}"/>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258124F1-FAAE-4B93-8199-A71BEF27110B}"/>
              </a:ext>
            </a:extLst>
          </p:cNvPr>
          <p:cNvSpPr>
            <a:spLocks noGrp="1"/>
          </p:cNvSpPr>
          <p:nvPr>
            <p:ph type="sldNum" sz="quarter" idx="12"/>
          </p:nvPr>
        </p:nvSpPr>
        <p:spPr/>
        <p:txBody>
          <a:bodyPr>
            <a:normAutofit lnSpcReduction="10000"/>
          </a:bodyPr>
          <a:lstStyle/>
          <a:p>
            <a:fld id="{C6EB10CC-456E-4E43-98BB-80974BC09AB2}" type="slidenum">
              <a:rPr lang="es-AR" smtClean="0"/>
              <a:t>15</a:t>
            </a:fld>
            <a:endParaRPr lang="es-AR"/>
          </a:p>
        </p:txBody>
      </p:sp>
      <p:sp>
        <p:nvSpPr>
          <p:cNvPr id="11" name="Rectángulo 10">
            <a:extLst>
              <a:ext uri="{FF2B5EF4-FFF2-40B4-BE49-F238E27FC236}">
                <a16:creationId xmlns:a16="http://schemas.microsoft.com/office/drawing/2014/main" id="{86E9A813-ADD2-4BB6-817B-8901E21519A9}"/>
              </a:ext>
            </a:extLst>
          </p:cNvPr>
          <p:cNvSpPr/>
          <p:nvPr/>
        </p:nvSpPr>
        <p:spPr>
          <a:xfrm>
            <a:off x="586259" y="297000"/>
            <a:ext cx="10368252" cy="6264000"/>
          </a:xfrm>
          <a:prstGeom prst="rect">
            <a:avLst/>
          </a:prstGeom>
          <a:solidFill>
            <a:schemeClr val="bg1">
              <a:lumMod val="85000"/>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8" name="CuadroTexto 7">
            <a:extLst>
              <a:ext uri="{FF2B5EF4-FFF2-40B4-BE49-F238E27FC236}">
                <a16:creationId xmlns:a16="http://schemas.microsoft.com/office/drawing/2014/main" id="{B92D5815-F90F-4A8D-B006-784DE7E11490}"/>
              </a:ext>
            </a:extLst>
          </p:cNvPr>
          <p:cNvSpPr txBox="1"/>
          <p:nvPr/>
        </p:nvSpPr>
        <p:spPr>
          <a:xfrm>
            <a:off x="9310199" y="2317071"/>
            <a:ext cx="1208985" cy="369332"/>
          </a:xfrm>
          <a:prstGeom prst="rect">
            <a:avLst/>
          </a:prstGeom>
          <a:noFill/>
        </p:spPr>
        <p:txBody>
          <a:bodyPr wrap="none" rtlCol="0">
            <a:spAutoFit/>
          </a:bodyPr>
          <a:lstStyle/>
          <a:p>
            <a:r>
              <a:rPr lang="es-AR" b="1" dirty="0"/>
              <a:t>TESTER</a:t>
            </a:r>
          </a:p>
        </p:txBody>
      </p:sp>
      <p:sp>
        <p:nvSpPr>
          <p:cNvPr id="9" name="CuadroTexto 8">
            <a:extLst>
              <a:ext uri="{FF2B5EF4-FFF2-40B4-BE49-F238E27FC236}">
                <a16:creationId xmlns:a16="http://schemas.microsoft.com/office/drawing/2014/main" id="{8CC24D46-DF49-4B84-8F89-0FF771AA3C9C}"/>
              </a:ext>
            </a:extLst>
          </p:cNvPr>
          <p:cNvSpPr txBox="1"/>
          <p:nvPr/>
        </p:nvSpPr>
        <p:spPr>
          <a:xfrm>
            <a:off x="6240005" y="1506656"/>
            <a:ext cx="1342034" cy="369332"/>
          </a:xfrm>
          <a:prstGeom prst="rect">
            <a:avLst/>
          </a:prstGeom>
          <a:noFill/>
        </p:spPr>
        <p:txBody>
          <a:bodyPr wrap="none" rtlCol="0">
            <a:spAutoFit/>
          </a:bodyPr>
          <a:lstStyle/>
          <a:p>
            <a:r>
              <a:rPr lang="es-AR" b="1" dirty="0"/>
              <a:t>CLIENTE</a:t>
            </a:r>
          </a:p>
        </p:txBody>
      </p:sp>
      <p:sp>
        <p:nvSpPr>
          <p:cNvPr id="10" name="CuadroTexto 9">
            <a:extLst>
              <a:ext uri="{FF2B5EF4-FFF2-40B4-BE49-F238E27FC236}">
                <a16:creationId xmlns:a16="http://schemas.microsoft.com/office/drawing/2014/main" id="{A5FAC929-62E1-4D2C-9253-A98E69B22653}"/>
              </a:ext>
            </a:extLst>
          </p:cNvPr>
          <p:cNvSpPr txBox="1"/>
          <p:nvPr/>
        </p:nvSpPr>
        <p:spPr>
          <a:xfrm>
            <a:off x="2859092" y="4765542"/>
            <a:ext cx="1213794" cy="369332"/>
          </a:xfrm>
          <a:prstGeom prst="rect">
            <a:avLst/>
          </a:prstGeom>
          <a:noFill/>
        </p:spPr>
        <p:txBody>
          <a:bodyPr wrap="none" rtlCol="0">
            <a:spAutoFit/>
          </a:bodyPr>
          <a:lstStyle/>
          <a:p>
            <a:r>
              <a:rPr lang="es-AR" b="1" dirty="0"/>
              <a:t>EQUIPO</a:t>
            </a:r>
          </a:p>
        </p:txBody>
      </p:sp>
    </p:spTree>
    <p:extLst>
      <p:ext uri="{BB962C8B-B14F-4D97-AF65-F5344CB8AC3E}">
        <p14:creationId xmlns:p14="http://schemas.microsoft.com/office/powerpoint/2010/main" val="3862305672"/>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B2B8D4-FA70-4FD2-8212-7E7A1E99B421}"/>
              </a:ext>
            </a:extLst>
          </p:cNvPr>
          <p:cNvSpPr>
            <a:spLocks noGrp="1"/>
          </p:cNvSpPr>
          <p:nvPr>
            <p:ph type="title"/>
          </p:nvPr>
        </p:nvSpPr>
        <p:spPr/>
        <p:txBody>
          <a:bodyPr/>
          <a:lstStyle/>
          <a:p>
            <a:endParaRPr lang="es-AR"/>
          </a:p>
        </p:txBody>
      </p:sp>
      <p:sp>
        <p:nvSpPr>
          <p:cNvPr id="3" name="Marcador de contenido 2">
            <a:extLst>
              <a:ext uri="{FF2B5EF4-FFF2-40B4-BE49-F238E27FC236}">
                <a16:creationId xmlns:a16="http://schemas.microsoft.com/office/drawing/2014/main" id="{4F3470D5-EB6D-4E4E-9678-F8868B5D36A7}"/>
              </a:ext>
            </a:extLst>
          </p:cNvPr>
          <p:cNvSpPr>
            <a:spLocks noGrp="1"/>
          </p:cNvSpPr>
          <p:nvPr>
            <p:ph idx="1"/>
          </p:nvPr>
        </p:nvSpPr>
        <p:spPr/>
        <p:txBody>
          <a:bodyPr/>
          <a:lstStyle/>
          <a:p>
            <a:endParaRPr lang="es-AR"/>
          </a:p>
        </p:txBody>
      </p:sp>
      <p:sp>
        <p:nvSpPr>
          <p:cNvPr id="4" name="Marcador de pie de página 3">
            <a:extLst>
              <a:ext uri="{FF2B5EF4-FFF2-40B4-BE49-F238E27FC236}">
                <a16:creationId xmlns:a16="http://schemas.microsoft.com/office/drawing/2014/main" id="{7A274A7B-29A7-4749-870F-A7063EE64DFA}"/>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0F4CA81F-E8A6-4998-82CF-F9034321012B}"/>
              </a:ext>
            </a:extLst>
          </p:cNvPr>
          <p:cNvSpPr>
            <a:spLocks noGrp="1"/>
          </p:cNvSpPr>
          <p:nvPr>
            <p:ph type="sldNum" sz="quarter" idx="12"/>
          </p:nvPr>
        </p:nvSpPr>
        <p:spPr/>
        <p:txBody>
          <a:bodyPr>
            <a:normAutofit lnSpcReduction="10000"/>
          </a:bodyPr>
          <a:lstStyle/>
          <a:p>
            <a:fld id="{C6EB10CC-456E-4E43-98BB-80974BC09AB2}" type="slidenum">
              <a:rPr lang="es-AR" smtClean="0"/>
              <a:t>16</a:t>
            </a:fld>
            <a:endParaRPr lang="es-AR"/>
          </a:p>
        </p:txBody>
      </p:sp>
      <p:pic>
        <p:nvPicPr>
          <p:cNvPr id="3074" name="Picture 2">
            <a:extLst>
              <a:ext uri="{FF2B5EF4-FFF2-40B4-BE49-F238E27FC236}">
                <a16:creationId xmlns:a16="http://schemas.microsoft.com/office/drawing/2014/main" id="{F3A46517-7D22-42F1-8A3F-CCCDE676BC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94" y="0"/>
            <a:ext cx="11236046"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C339D054-2E3E-4B53-9C36-B649A09ADF95}"/>
              </a:ext>
            </a:extLst>
          </p:cNvPr>
          <p:cNvSpPr txBox="1"/>
          <p:nvPr/>
        </p:nvSpPr>
        <p:spPr>
          <a:xfrm>
            <a:off x="1542822" y="128845"/>
            <a:ext cx="6804812" cy="1631216"/>
          </a:xfrm>
          <a:prstGeom prst="rect">
            <a:avLst/>
          </a:prstGeom>
          <a:noFill/>
        </p:spPr>
        <p:txBody>
          <a:bodyPr wrap="none" rtlCol="0">
            <a:spAutoFit/>
          </a:bodyPr>
          <a:lstStyle/>
          <a:p>
            <a:pPr algn="ctr"/>
            <a:r>
              <a:rPr lang="es-AR" sz="3200" b="1" dirty="0">
                <a:solidFill>
                  <a:schemeClr val="bg1"/>
                </a:solidFill>
                <a:latin typeface="Arial Black" panose="020B0A04020102020204" pitchFamily="34" charset="0"/>
              </a:rPr>
              <a:t>UNO SIMPLEMENTE</a:t>
            </a:r>
            <a:endParaRPr lang="es-AR" sz="3200" dirty="0">
              <a:solidFill>
                <a:schemeClr val="bg1"/>
              </a:solidFill>
              <a:latin typeface="Arial Black" panose="020B0A04020102020204" pitchFamily="34" charset="0"/>
            </a:endParaRPr>
          </a:p>
          <a:p>
            <a:pPr algn="ctr"/>
            <a:r>
              <a:rPr lang="es-AR" sz="3200" b="1" dirty="0">
                <a:solidFill>
                  <a:schemeClr val="bg1"/>
                </a:solidFill>
                <a:latin typeface="Arial Black" panose="020B0A04020102020204" pitchFamily="34" charset="0"/>
              </a:rPr>
              <a:t> NO HACE TESTING AL FINAL</a:t>
            </a:r>
            <a:endParaRPr lang="es-AR" sz="3200" dirty="0">
              <a:solidFill>
                <a:schemeClr val="bg1"/>
              </a:solidFill>
              <a:latin typeface="Arial Black" panose="020B0A04020102020204" pitchFamily="34" charset="0"/>
            </a:endParaRPr>
          </a:p>
          <a:p>
            <a:br>
              <a:rPr lang="es-AR" dirty="0"/>
            </a:br>
            <a:endParaRPr lang="es-AR" dirty="0"/>
          </a:p>
        </p:txBody>
      </p:sp>
    </p:spTree>
    <p:extLst>
      <p:ext uri="{BB962C8B-B14F-4D97-AF65-F5344CB8AC3E}">
        <p14:creationId xmlns:p14="http://schemas.microsoft.com/office/powerpoint/2010/main" val="2754612409"/>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F9C54C-7AFF-444A-A41A-9AAD2BD7567C}"/>
              </a:ext>
            </a:extLst>
          </p:cNvPr>
          <p:cNvSpPr>
            <a:spLocks noGrp="1"/>
          </p:cNvSpPr>
          <p:nvPr>
            <p:ph type="title"/>
          </p:nvPr>
        </p:nvSpPr>
        <p:spPr/>
        <p:txBody>
          <a:bodyPr/>
          <a:lstStyle/>
          <a:p>
            <a:endParaRPr lang="es-AR"/>
          </a:p>
        </p:txBody>
      </p:sp>
      <p:sp>
        <p:nvSpPr>
          <p:cNvPr id="3" name="Marcador de contenido 2">
            <a:extLst>
              <a:ext uri="{FF2B5EF4-FFF2-40B4-BE49-F238E27FC236}">
                <a16:creationId xmlns:a16="http://schemas.microsoft.com/office/drawing/2014/main" id="{2FC65930-2A4A-4C79-B8F4-EF05D2FD7DD5}"/>
              </a:ext>
            </a:extLst>
          </p:cNvPr>
          <p:cNvSpPr>
            <a:spLocks noGrp="1"/>
          </p:cNvSpPr>
          <p:nvPr>
            <p:ph idx="1"/>
          </p:nvPr>
        </p:nvSpPr>
        <p:spPr/>
        <p:txBody>
          <a:bodyPr/>
          <a:lstStyle/>
          <a:p>
            <a:endParaRPr lang="es-AR"/>
          </a:p>
        </p:txBody>
      </p:sp>
      <p:sp>
        <p:nvSpPr>
          <p:cNvPr id="4" name="Marcador de pie de página 3">
            <a:extLst>
              <a:ext uri="{FF2B5EF4-FFF2-40B4-BE49-F238E27FC236}">
                <a16:creationId xmlns:a16="http://schemas.microsoft.com/office/drawing/2014/main" id="{23FBF891-A790-417E-8AB6-3C5DDC7CB21A}"/>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167C03B9-D2BF-487A-B66A-F00E674F6D1A}"/>
              </a:ext>
            </a:extLst>
          </p:cNvPr>
          <p:cNvSpPr>
            <a:spLocks noGrp="1"/>
          </p:cNvSpPr>
          <p:nvPr>
            <p:ph type="sldNum" sz="quarter" idx="12"/>
          </p:nvPr>
        </p:nvSpPr>
        <p:spPr/>
        <p:txBody>
          <a:bodyPr>
            <a:normAutofit lnSpcReduction="10000"/>
          </a:bodyPr>
          <a:lstStyle/>
          <a:p>
            <a:fld id="{C6EB10CC-456E-4E43-98BB-80974BC09AB2}" type="slidenum">
              <a:rPr lang="es-AR" smtClean="0"/>
              <a:t>17</a:t>
            </a:fld>
            <a:endParaRPr lang="es-AR"/>
          </a:p>
        </p:txBody>
      </p:sp>
      <p:pic>
        <p:nvPicPr>
          <p:cNvPr id="6" name="Imagen 5">
            <a:extLst>
              <a:ext uri="{FF2B5EF4-FFF2-40B4-BE49-F238E27FC236}">
                <a16:creationId xmlns:a16="http://schemas.microsoft.com/office/drawing/2014/main" id="{1C11770F-8166-4F28-AADD-6818D0379859}"/>
              </a:ext>
            </a:extLst>
          </p:cNvPr>
          <p:cNvPicPr>
            <a:picLocks noChangeAspect="1"/>
          </p:cNvPicPr>
          <p:nvPr/>
        </p:nvPicPr>
        <p:blipFill>
          <a:blip r:embed="rId3"/>
          <a:stretch>
            <a:fillRect/>
          </a:stretch>
        </p:blipFill>
        <p:spPr>
          <a:xfrm>
            <a:off x="0" y="0"/>
            <a:ext cx="11292840" cy="6858000"/>
          </a:xfrm>
          <a:prstGeom prst="rect">
            <a:avLst/>
          </a:prstGeom>
        </p:spPr>
      </p:pic>
    </p:spTree>
    <p:extLst>
      <p:ext uri="{BB962C8B-B14F-4D97-AF65-F5344CB8AC3E}">
        <p14:creationId xmlns:p14="http://schemas.microsoft.com/office/powerpoint/2010/main" val="1632326011"/>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C0674C-555F-4FFA-9D0A-60B6B01DF8F6}"/>
              </a:ext>
            </a:extLst>
          </p:cNvPr>
          <p:cNvSpPr>
            <a:spLocks noGrp="1"/>
          </p:cNvSpPr>
          <p:nvPr>
            <p:ph type="title"/>
          </p:nvPr>
        </p:nvSpPr>
        <p:spPr/>
        <p:txBody>
          <a:bodyPr/>
          <a:lstStyle/>
          <a:p>
            <a:endParaRPr lang="es-AR"/>
          </a:p>
        </p:txBody>
      </p:sp>
      <p:sp>
        <p:nvSpPr>
          <p:cNvPr id="3" name="Marcador de contenido 2">
            <a:extLst>
              <a:ext uri="{FF2B5EF4-FFF2-40B4-BE49-F238E27FC236}">
                <a16:creationId xmlns:a16="http://schemas.microsoft.com/office/drawing/2014/main" id="{04EECDB6-70B7-4204-AB0A-1D21462D2944}"/>
              </a:ext>
            </a:extLst>
          </p:cNvPr>
          <p:cNvSpPr>
            <a:spLocks noGrp="1"/>
          </p:cNvSpPr>
          <p:nvPr>
            <p:ph idx="1"/>
          </p:nvPr>
        </p:nvSpPr>
        <p:spPr/>
        <p:txBody>
          <a:bodyPr/>
          <a:lstStyle/>
          <a:p>
            <a:endParaRPr lang="es-AR"/>
          </a:p>
        </p:txBody>
      </p:sp>
      <p:sp>
        <p:nvSpPr>
          <p:cNvPr id="4" name="Marcador de pie de página 3">
            <a:extLst>
              <a:ext uri="{FF2B5EF4-FFF2-40B4-BE49-F238E27FC236}">
                <a16:creationId xmlns:a16="http://schemas.microsoft.com/office/drawing/2014/main" id="{A2164EA7-7BF0-45FF-83CE-CD99F9312849}"/>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95A056F1-D69E-4DB5-8F29-744685E94A48}"/>
              </a:ext>
            </a:extLst>
          </p:cNvPr>
          <p:cNvSpPr>
            <a:spLocks noGrp="1"/>
          </p:cNvSpPr>
          <p:nvPr>
            <p:ph type="sldNum" sz="quarter" idx="12"/>
          </p:nvPr>
        </p:nvSpPr>
        <p:spPr/>
        <p:txBody>
          <a:bodyPr>
            <a:normAutofit lnSpcReduction="10000"/>
          </a:bodyPr>
          <a:lstStyle/>
          <a:p>
            <a:fld id="{C6EB10CC-456E-4E43-98BB-80974BC09AB2}" type="slidenum">
              <a:rPr lang="es-AR" smtClean="0"/>
              <a:t>18</a:t>
            </a:fld>
            <a:endParaRPr lang="es-AR"/>
          </a:p>
        </p:txBody>
      </p:sp>
      <p:pic>
        <p:nvPicPr>
          <p:cNvPr id="2050" name="Picture 2">
            <a:extLst>
              <a:ext uri="{FF2B5EF4-FFF2-40B4-BE49-F238E27FC236}">
                <a16:creationId xmlns:a16="http://schemas.microsoft.com/office/drawing/2014/main" id="{891CEA77-6C2D-4AD1-BF7E-16F6079226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29284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2009637"/>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7FD4CD-29EE-40F3-A173-01B1818EBF68}"/>
              </a:ext>
            </a:extLst>
          </p:cNvPr>
          <p:cNvSpPr>
            <a:spLocks noGrp="1"/>
          </p:cNvSpPr>
          <p:nvPr>
            <p:ph type="title"/>
          </p:nvPr>
        </p:nvSpPr>
        <p:spPr/>
        <p:txBody>
          <a:bodyPr/>
          <a:lstStyle/>
          <a:p>
            <a:endParaRPr lang="es-AR"/>
          </a:p>
        </p:txBody>
      </p:sp>
      <p:sp>
        <p:nvSpPr>
          <p:cNvPr id="3" name="Marcador de contenido 2">
            <a:extLst>
              <a:ext uri="{FF2B5EF4-FFF2-40B4-BE49-F238E27FC236}">
                <a16:creationId xmlns:a16="http://schemas.microsoft.com/office/drawing/2014/main" id="{24B6B0AD-59CD-4AD1-9FFE-0E3DE5130EA5}"/>
              </a:ext>
            </a:extLst>
          </p:cNvPr>
          <p:cNvSpPr>
            <a:spLocks noGrp="1"/>
          </p:cNvSpPr>
          <p:nvPr>
            <p:ph idx="1"/>
          </p:nvPr>
        </p:nvSpPr>
        <p:spPr/>
        <p:txBody>
          <a:bodyPr/>
          <a:lstStyle/>
          <a:p>
            <a:endParaRPr lang="es-AR"/>
          </a:p>
        </p:txBody>
      </p:sp>
      <p:sp>
        <p:nvSpPr>
          <p:cNvPr id="4" name="Marcador de pie de página 3">
            <a:extLst>
              <a:ext uri="{FF2B5EF4-FFF2-40B4-BE49-F238E27FC236}">
                <a16:creationId xmlns:a16="http://schemas.microsoft.com/office/drawing/2014/main" id="{24D91C22-C3F9-4A2D-B60D-278B8C2E50A2}"/>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CECB6897-93B7-4B08-AD2D-357AB4B0634D}"/>
              </a:ext>
            </a:extLst>
          </p:cNvPr>
          <p:cNvSpPr>
            <a:spLocks noGrp="1"/>
          </p:cNvSpPr>
          <p:nvPr>
            <p:ph type="sldNum" sz="quarter" idx="12"/>
          </p:nvPr>
        </p:nvSpPr>
        <p:spPr/>
        <p:txBody>
          <a:bodyPr>
            <a:normAutofit lnSpcReduction="10000"/>
          </a:bodyPr>
          <a:lstStyle/>
          <a:p>
            <a:fld id="{C6EB10CC-456E-4E43-98BB-80974BC09AB2}" type="slidenum">
              <a:rPr lang="es-AR" smtClean="0"/>
              <a:t>19</a:t>
            </a:fld>
            <a:endParaRPr lang="es-AR"/>
          </a:p>
        </p:txBody>
      </p:sp>
      <p:pic>
        <p:nvPicPr>
          <p:cNvPr id="4098" name="Picture 2">
            <a:extLst>
              <a:ext uri="{FF2B5EF4-FFF2-40B4-BE49-F238E27FC236}">
                <a16:creationId xmlns:a16="http://schemas.microsoft.com/office/drawing/2014/main" id="{13414D62-2A14-4D07-8F99-23E0F0EC2C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292840"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2A29E14A-943F-40E0-A820-ABC85D1C5A77}"/>
              </a:ext>
            </a:extLst>
          </p:cNvPr>
          <p:cNvSpPr txBox="1"/>
          <p:nvPr/>
        </p:nvSpPr>
        <p:spPr>
          <a:xfrm>
            <a:off x="899160" y="5092860"/>
            <a:ext cx="3974165" cy="369332"/>
          </a:xfrm>
          <a:prstGeom prst="rect">
            <a:avLst/>
          </a:prstGeom>
          <a:noFill/>
        </p:spPr>
        <p:txBody>
          <a:bodyPr wrap="none" rtlCol="0">
            <a:spAutoFit/>
          </a:bodyPr>
          <a:lstStyle/>
          <a:p>
            <a:r>
              <a:rPr lang="es-AR" b="1" dirty="0">
                <a:latin typeface="Arial Black" panose="020B0A04020102020204" pitchFamily="34" charset="0"/>
              </a:rPr>
              <a:t>TESTING DURANTE EL CICLO</a:t>
            </a:r>
          </a:p>
        </p:txBody>
      </p:sp>
      <p:sp>
        <p:nvSpPr>
          <p:cNvPr id="7" name="CuadroTexto 6">
            <a:extLst>
              <a:ext uri="{FF2B5EF4-FFF2-40B4-BE49-F238E27FC236}">
                <a16:creationId xmlns:a16="http://schemas.microsoft.com/office/drawing/2014/main" id="{6ADD6FAA-32F3-47E6-94F4-4B656420090F}"/>
              </a:ext>
            </a:extLst>
          </p:cNvPr>
          <p:cNvSpPr txBox="1"/>
          <p:nvPr/>
        </p:nvSpPr>
        <p:spPr>
          <a:xfrm>
            <a:off x="6926574" y="4723528"/>
            <a:ext cx="1213794" cy="369332"/>
          </a:xfrm>
          <a:prstGeom prst="rect">
            <a:avLst/>
          </a:prstGeom>
          <a:noFill/>
        </p:spPr>
        <p:txBody>
          <a:bodyPr wrap="none" rtlCol="0">
            <a:spAutoFit/>
          </a:bodyPr>
          <a:lstStyle/>
          <a:p>
            <a:r>
              <a:rPr lang="es-AR" b="1" dirty="0">
                <a:latin typeface="Arial Black" panose="020B0A04020102020204" pitchFamily="34" charset="0"/>
              </a:rPr>
              <a:t>EQUIPO</a:t>
            </a:r>
          </a:p>
        </p:txBody>
      </p:sp>
      <p:sp>
        <p:nvSpPr>
          <p:cNvPr id="8" name="CuadroTexto 7">
            <a:extLst>
              <a:ext uri="{FF2B5EF4-FFF2-40B4-BE49-F238E27FC236}">
                <a16:creationId xmlns:a16="http://schemas.microsoft.com/office/drawing/2014/main" id="{EC603751-97C0-485B-8D72-580C48C9BE12}"/>
              </a:ext>
            </a:extLst>
          </p:cNvPr>
          <p:cNvSpPr txBox="1"/>
          <p:nvPr/>
        </p:nvSpPr>
        <p:spPr>
          <a:xfrm>
            <a:off x="9054768" y="3828909"/>
            <a:ext cx="1604927" cy="923330"/>
          </a:xfrm>
          <a:prstGeom prst="rect">
            <a:avLst/>
          </a:prstGeom>
          <a:noFill/>
        </p:spPr>
        <p:txBody>
          <a:bodyPr wrap="none" rtlCol="0">
            <a:spAutoFit/>
          </a:bodyPr>
          <a:lstStyle/>
          <a:p>
            <a:pPr algn="ctr"/>
            <a:r>
              <a:rPr lang="es-AR" b="1" dirty="0">
                <a:latin typeface="Arial Black" panose="020B0A04020102020204" pitchFamily="34" charset="0"/>
              </a:rPr>
              <a:t>TESTING </a:t>
            </a:r>
          </a:p>
          <a:p>
            <a:pPr algn="ctr"/>
            <a:r>
              <a:rPr lang="es-AR" b="1" dirty="0">
                <a:latin typeface="Arial Black" panose="020B0A04020102020204" pitchFamily="34" charset="0"/>
              </a:rPr>
              <a:t>AL FINAL </a:t>
            </a:r>
          </a:p>
          <a:p>
            <a:pPr algn="ctr"/>
            <a:r>
              <a:rPr lang="es-AR" b="1" dirty="0">
                <a:latin typeface="Arial Black" panose="020B0A04020102020204" pitchFamily="34" charset="0"/>
              </a:rPr>
              <a:t>DEL CICLO</a:t>
            </a:r>
          </a:p>
        </p:txBody>
      </p:sp>
    </p:spTree>
    <p:extLst>
      <p:ext uri="{BB962C8B-B14F-4D97-AF65-F5344CB8AC3E}">
        <p14:creationId xmlns:p14="http://schemas.microsoft.com/office/powerpoint/2010/main" val="98207942"/>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a:extLst>
              <a:ext uri="{FF2B5EF4-FFF2-40B4-BE49-F238E27FC236}">
                <a16:creationId xmlns:a16="http://schemas.microsoft.com/office/drawing/2014/main" id="{9E1AABDF-4420-4CE9-8E36-6F5481FB165A}"/>
              </a:ext>
            </a:extLst>
          </p:cNvPr>
          <p:cNvSpPr>
            <a:spLocks noGrp="1"/>
          </p:cNvSpPr>
          <p:nvPr>
            <p:ph type="sldNum" sz="quarter" idx="12"/>
          </p:nvPr>
        </p:nvSpPr>
        <p:spPr/>
        <p:txBody>
          <a:bodyPr>
            <a:normAutofit lnSpcReduction="10000"/>
          </a:bodyPr>
          <a:lstStyle/>
          <a:p>
            <a:fld id="{C6EB10CC-456E-4E43-98BB-80974BC09AB2}" type="slidenum">
              <a:rPr lang="es-AR" smtClean="0"/>
              <a:t>2</a:t>
            </a:fld>
            <a:endParaRPr lang="es-AR"/>
          </a:p>
        </p:txBody>
      </p:sp>
      <p:pic>
        <p:nvPicPr>
          <p:cNvPr id="8" name="Imagen 7">
            <a:extLst>
              <a:ext uri="{FF2B5EF4-FFF2-40B4-BE49-F238E27FC236}">
                <a16:creationId xmlns:a16="http://schemas.microsoft.com/office/drawing/2014/main" id="{7A7E7B6E-C303-40AB-BE3D-6852EE313D1E}"/>
              </a:ext>
            </a:extLst>
          </p:cNvPr>
          <p:cNvPicPr>
            <a:picLocks noChangeAspect="1"/>
          </p:cNvPicPr>
          <p:nvPr/>
        </p:nvPicPr>
        <p:blipFill>
          <a:blip r:embed="rId3"/>
          <a:stretch>
            <a:fillRect/>
          </a:stretch>
        </p:blipFill>
        <p:spPr>
          <a:xfrm>
            <a:off x="0" y="0"/>
            <a:ext cx="11292839" cy="6858000"/>
          </a:xfrm>
          <a:prstGeom prst="rect">
            <a:avLst/>
          </a:prstGeom>
        </p:spPr>
      </p:pic>
      <p:sp>
        <p:nvSpPr>
          <p:cNvPr id="7" name="Título 6">
            <a:extLst>
              <a:ext uri="{FF2B5EF4-FFF2-40B4-BE49-F238E27FC236}">
                <a16:creationId xmlns:a16="http://schemas.microsoft.com/office/drawing/2014/main" id="{24311BF7-A524-41D2-BFA6-80295508D5F6}"/>
              </a:ext>
            </a:extLst>
          </p:cNvPr>
          <p:cNvSpPr>
            <a:spLocks noGrp="1"/>
          </p:cNvSpPr>
          <p:nvPr>
            <p:ph type="title"/>
          </p:nvPr>
        </p:nvSpPr>
        <p:spPr>
          <a:xfrm>
            <a:off x="1099595" y="5745179"/>
            <a:ext cx="9711159" cy="854042"/>
          </a:xfrm>
        </p:spPr>
        <p:txBody>
          <a:bodyPr>
            <a:noAutofit/>
          </a:bodyPr>
          <a:lstStyle/>
          <a:p>
            <a:r>
              <a:rPr lang="es-AR" sz="3600" b="1" dirty="0">
                <a:solidFill>
                  <a:schemeClr val="bg1"/>
                </a:solidFill>
                <a:latin typeface="Arial Black" panose="020B0A04020102020204" pitchFamily="34" charset="0"/>
              </a:rPr>
              <a:t>MANIFIESTO PARA EL TESTING AGIL</a:t>
            </a:r>
          </a:p>
        </p:txBody>
      </p:sp>
    </p:spTree>
    <p:extLst>
      <p:ext uri="{BB962C8B-B14F-4D97-AF65-F5344CB8AC3E}">
        <p14:creationId xmlns:p14="http://schemas.microsoft.com/office/powerpoint/2010/main" val="3593780616"/>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80D344-9F62-4F62-903F-F00835E612E1}"/>
              </a:ext>
            </a:extLst>
          </p:cNvPr>
          <p:cNvSpPr>
            <a:spLocks noGrp="1"/>
          </p:cNvSpPr>
          <p:nvPr>
            <p:ph type="title"/>
          </p:nvPr>
        </p:nvSpPr>
        <p:spPr/>
        <p:txBody>
          <a:bodyPr/>
          <a:lstStyle/>
          <a:p>
            <a:endParaRPr lang="es-AR"/>
          </a:p>
        </p:txBody>
      </p:sp>
      <p:pic>
        <p:nvPicPr>
          <p:cNvPr id="7" name="Marcador de contenido 6">
            <a:extLst>
              <a:ext uri="{FF2B5EF4-FFF2-40B4-BE49-F238E27FC236}">
                <a16:creationId xmlns:a16="http://schemas.microsoft.com/office/drawing/2014/main" id="{5091893F-7ED0-45D3-BBE3-C264A86F181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5034" y="170749"/>
            <a:ext cx="10905087" cy="5578997"/>
          </a:xfrm>
        </p:spPr>
      </p:pic>
      <p:sp>
        <p:nvSpPr>
          <p:cNvPr id="4" name="Marcador de pie de página 3">
            <a:extLst>
              <a:ext uri="{FF2B5EF4-FFF2-40B4-BE49-F238E27FC236}">
                <a16:creationId xmlns:a16="http://schemas.microsoft.com/office/drawing/2014/main" id="{6E19A1B5-D343-4AEC-AA50-C24465442140}"/>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DDF899BE-A5C8-4303-B943-BF88C1F6E3A7}"/>
              </a:ext>
            </a:extLst>
          </p:cNvPr>
          <p:cNvSpPr>
            <a:spLocks noGrp="1"/>
          </p:cNvSpPr>
          <p:nvPr>
            <p:ph type="sldNum" sz="quarter" idx="12"/>
          </p:nvPr>
        </p:nvSpPr>
        <p:spPr/>
        <p:txBody>
          <a:bodyPr>
            <a:normAutofit lnSpcReduction="10000"/>
          </a:bodyPr>
          <a:lstStyle/>
          <a:p>
            <a:fld id="{C6EB10CC-456E-4E43-98BB-80974BC09AB2}" type="slidenum">
              <a:rPr lang="es-AR" smtClean="0"/>
              <a:t>20</a:t>
            </a:fld>
            <a:endParaRPr lang="es-AR"/>
          </a:p>
        </p:txBody>
      </p:sp>
      <p:sp>
        <p:nvSpPr>
          <p:cNvPr id="9" name="CuadroTexto 8">
            <a:extLst>
              <a:ext uri="{FF2B5EF4-FFF2-40B4-BE49-F238E27FC236}">
                <a16:creationId xmlns:a16="http://schemas.microsoft.com/office/drawing/2014/main" id="{1E020507-626F-44C9-950C-2ADC3725167F}"/>
              </a:ext>
            </a:extLst>
          </p:cNvPr>
          <p:cNvSpPr txBox="1"/>
          <p:nvPr/>
        </p:nvSpPr>
        <p:spPr>
          <a:xfrm>
            <a:off x="115747" y="5934670"/>
            <a:ext cx="11177093" cy="646331"/>
          </a:xfrm>
          <a:prstGeom prst="rect">
            <a:avLst/>
          </a:prstGeom>
          <a:noFill/>
        </p:spPr>
        <p:txBody>
          <a:bodyPr wrap="square" rtlCol="0">
            <a:spAutoFit/>
          </a:bodyPr>
          <a:lstStyle/>
          <a:p>
            <a:r>
              <a:rPr lang="es-AR" sz="1200" b="1" dirty="0">
                <a:solidFill>
                  <a:schemeClr val="bg1"/>
                </a:solidFill>
                <a:latin typeface="Arial Black" panose="020B0A04020102020204" pitchFamily="34" charset="0"/>
              </a:rPr>
              <a:t>Bibliografía consultada</a:t>
            </a:r>
          </a:p>
          <a:p>
            <a:pPr marL="285750" indent="-285750">
              <a:buFont typeface="Arial" panose="020B0604020202020204" pitchFamily="34" charset="0"/>
              <a:buChar char="•"/>
            </a:pPr>
            <a:r>
              <a:rPr lang="es-AR" sz="1200" b="1" dirty="0">
                <a:solidFill>
                  <a:schemeClr val="bg1"/>
                </a:solidFill>
                <a:latin typeface="Arial Black" panose="020B0A04020102020204" pitchFamily="34" charset="0"/>
              </a:rPr>
              <a:t>“</a:t>
            </a:r>
            <a:r>
              <a:rPr lang="es-AR" sz="1200" b="1" dirty="0" err="1">
                <a:solidFill>
                  <a:schemeClr val="bg1"/>
                </a:solidFill>
                <a:latin typeface="Arial Black" panose="020B0A04020102020204" pitchFamily="34" charset="0"/>
              </a:rPr>
              <a:t>Growing</a:t>
            </a:r>
            <a:r>
              <a:rPr lang="es-AR" sz="1200" b="1" dirty="0">
                <a:solidFill>
                  <a:schemeClr val="bg1"/>
                </a:solidFill>
                <a:latin typeface="Arial Black" panose="020B0A04020102020204" pitchFamily="34" charset="0"/>
              </a:rPr>
              <a:t> Agile: Una guía para el Testing ágil” por Karen </a:t>
            </a:r>
            <a:r>
              <a:rPr lang="es-AR" sz="1200" b="1" dirty="0" err="1">
                <a:solidFill>
                  <a:schemeClr val="bg1"/>
                </a:solidFill>
                <a:latin typeface="Arial Black" panose="020B0A04020102020204" pitchFamily="34" charset="0"/>
              </a:rPr>
              <a:t>Greaves</a:t>
            </a:r>
            <a:r>
              <a:rPr lang="es-AR" sz="1200" b="1" dirty="0">
                <a:solidFill>
                  <a:schemeClr val="bg1"/>
                </a:solidFill>
                <a:latin typeface="Arial Black" panose="020B0A04020102020204" pitchFamily="34" charset="0"/>
              </a:rPr>
              <a:t> y Samantha </a:t>
            </a:r>
            <a:r>
              <a:rPr lang="es-AR" sz="1200" b="1" dirty="0" err="1">
                <a:solidFill>
                  <a:schemeClr val="bg1"/>
                </a:solidFill>
                <a:latin typeface="Arial Black" panose="020B0A04020102020204" pitchFamily="34" charset="0"/>
              </a:rPr>
              <a:t>Laing</a:t>
            </a:r>
            <a:r>
              <a:rPr lang="es-AR" sz="1200" b="1" dirty="0">
                <a:solidFill>
                  <a:schemeClr val="bg1"/>
                </a:solidFill>
                <a:latin typeface="Arial Black" panose="020B0A04020102020204" pitchFamily="34" charset="0"/>
              </a:rPr>
              <a:t>, Ed. 2016, Editorial </a:t>
            </a:r>
            <a:r>
              <a:rPr lang="es-AR" sz="1200" b="1" dirty="0" err="1">
                <a:solidFill>
                  <a:schemeClr val="bg1"/>
                </a:solidFill>
                <a:latin typeface="Arial Black" panose="020B0A04020102020204" pitchFamily="34" charset="0"/>
              </a:rPr>
              <a:t>Growing</a:t>
            </a:r>
            <a:r>
              <a:rPr lang="es-AR" sz="1200" b="1" dirty="0">
                <a:solidFill>
                  <a:schemeClr val="bg1"/>
                </a:solidFill>
                <a:latin typeface="Arial Black" panose="020B0A04020102020204" pitchFamily="34" charset="0"/>
              </a:rPr>
              <a:t> Agile.</a:t>
            </a:r>
          </a:p>
          <a:p>
            <a:pPr marL="285750" indent="-285750">
              <a:buFont typeface="Arial" panose="020B0604020202020204" pitchFamily="34" charset="0"/>
              <a:buChar char="•"/>
            </a:pPr>
            <a:r>
              <a:rPr lang="es-AR" sz="1200" b="1" dirty="0">
                <a:solidFill>
                  <a:schemeClr val="bg1"/>
                </a:solidFill>
                <a:latin typeface="Arial Black" panose="020B0A04020102020204" pitchFamily="34" charset="0"/>
              </a:rPr>
              <a:t>“Agile Testing una guía práctica para </a:t>
            </a:r>
            <a:r>
              <a:rPr lang="es-AR" sz="1200" b="1" dirty="0" err="1">
                <a:solidFill>
                  <a:schemeClr val="bg1"/>
                </a:solidFill>
                <a:latin typeface="Arial Black" panose="020B0A04020102020204" pitchFamily="34" charset="0"/>
              </a:rPr>
              <a:t>testers</a:t>
            </a:r>
            <a:r>
              <a:rPr lang="es-AR" sz="1200" b="1" dirty="0">
                <a:solidFill>
                  <a:schemeClr val="bg1"/>
                </a:solidFill>
                <a:latin typeface="Arial Black" panose="020B0A04020102020204" pitchFamily="34" charset="0"/>
              </a:rPr>
              <a:t> y equipos ágiles” por Lisa </a:t>
            </a:r>
            <a:r>
              <a:rPr lang="es-AR" sz="1200" b="1" dirty="0" err="1">
                <a:solidFill>
                  <a:schemeClr val="bg1"/>
                </a:solidFill>
                <a:latin typeface="Arial Black" panose="020B0A04020102020204" pitchFamily="34" charset="0"/>
              </a:rPr>
              <a:t>Crispin</a:t>
            </a:r>
            <a:r>
              <a:rPr lang="es-AR" sz="1200" b="1" dirty="0">
                <a:solidFill>
                  <a:schemeClr val="bg1"/>
                </a:solidFill>
                <a:latin typeface="Arial Black" panose="020B0A04020102020204" pitchFamily="34" charset="0"/>
              </a:rPr>
              <a:t> y Janet Gregory, Ed. 2009, Pearson Editorial.</a:t>
            </a:r>
          </a:p>
        </p:txBody>
      </p:sp>
      <p:sp>
        <p:nvSpPr>
          <p:cNvPr id="10" name="CuadroTexto 9">
            <a:extLst>
              <a:ext uri="{FF2B5EF4-FFF2-40B4-BE49-F238E27FC236}">
                <a16:creationId xmlns:a16="http://schemas.microsoft.com/office/drawing/2014/main" id="{311A50BE-CEC9-4500-8EB4-6F772D7A3F5E}"/>
              </a:ext>
            </a:extLst>
          </p:cNvPr>
          <p:cNvSpPr txBox="1"/>
          <p:nvPr/>
        </p:nvSpPr>
        <p:spPr>
          <a:xfrm>
            <a:off x="289367" y="461923"/>
            <a:ext cx="2818079" cy="646331"/>
          </a:xfrm>
          <a:prstGeom prst="rect">
            <a:avLst/>
          </a:prstGeom>
          <a:noFill/>
        </p:spPr>
        <p:txBody>
          <a:bodyPr wrap="none" rtlCol="0">
            <a:spAutoFit/>
          </a:bodyPr>
          <a:lstStyle/>
          <a:p>
            <a:r>
              <a:rPr lang="es-AR" sz="3600" dirty="0">
                <a:solidFill>
                  <a:schemeClr val="bg1"/>
                </a:solidFill>
                <a:latin typeface="Arial Black" panose="020B0A04020102020204" pitchFamily="34" charset="0"/>
              </a:rPr>
              <a:t>¡GRACIAS!</a:t>
            </a:r>
          </a:p>
        </p:txBody>
      </p:sp>
    </p:spTree>
    <p:extLst>
      <p:ext uri="{BB962C8B-B14F-4D97-AF65-F5344CB8AC3E}">
        <p14:creationId xmlns:p14="http://schemas.microsoft.com/office/powerpoint/2010/main" val="1996948659"/>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upo 39">
            <a:extLst>
              <a:ext uri="{FF2B5EF4-FFF2-40B4-BE49-F238E27FC236}">
                <a16:creationId xmlns:a16="http://schemas.microsoft.com/office/drawing/2014/main" id="{2AB3D5E8-E3C8-40C9-9B1F-18E39A5FE37C}"/>
              </a:ext>
            </a:extLst>
          </p:cNvPr>
          <p:cNvGrpSpPr/>
          <p:nvPr/>
        </p:nvGrpSpPr>
        <p:grpSpPr>
          <a:xfrm>
            <a:off x="0" y="0"/>
            <a:ext cx="11292840" cy="6857999"/>
            <a:chOff x="0" y="0"/>
            <a:chExt cx="11292840" cy="6857999"/>
          </a:xfrm>
        </p:grpSpPr>
        <p:pic>
          <p:nvPicPr>
            <p:cNvPr id="38" name="Imagen 37">
              <a:extLst>
                <a:ext uri="{FF2B5EF4-FFF2-40B4-BE49-F238E27FC236}">
                  <a16:creationId xmlns:a16="http://schemas.microsoft.com/office/drawing/2014/main" id="{4DCE4128-BD92-496D-9B77-F01F76F19F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292840" cy="6857999"/>
            </a:xfrm>
            <a:prstGeom prst="rect">
              <a:avLst/>
            </a:prstGeom>
          </p:spPr>
        </p:pic>
        <p:sp>
          <p:nvSpPr>
            <p:cNvPr id="39" name="Rectángulo 38">
              <a:extLst>
                <a:ext uri="{FF2B5EF4-FFF2-40B4-BE49-F238E27FC236}">
                  <a16:creationId xmlns:a16="http://schemas.microsoft.com/office/drawing/2014/main" id="{6C278BC3-F36F-4D19-8922-295E244BD4B8}"/>
                </a:ext>
              </a:extLst>
            </p:cNvPr>
            <p:cNvSpPr/>
            <p:nvPr/>
          </p:nvSpPr>
          <p:spPr>
            <a:xfrm>
              <a:off x="457200" y="466725"/>
              <a:ext cx="8896350" cy="6057900"/>
            </a:xfrm>
            <a:prstGeom prst="rect">
              <a:avLst/>
            </a:prstGeom>
            <a:solidFill>
              <a:srgbClr val="1157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grpSp>
      <p:sp>
        <p:nvSpPr>
          <p:cNvPr id="4" name="Marcador de pie de página 3">
            <a:extLst>
              <a:ext uri="{FF2B5EF4-FFF2-40B4-BE49-F238E27FC236}">
                <a16:creationId xmlns:a16="http://schemas.microsoft.com/office/drawing/2014/main" id="{DF3C5220-8317-4D58-913B-2BB4513717CD}"/>
              </a:ext>
            </a:extLst>
          </p:cNvPr>
          <p:cNvSpPr>
            <a:spLocks noGrp="1"/>
          </p:cNvSpPr>
          <p:nvPr>
            <p:ph type="ftr" sz="quarter" idx="11"/>
          </p:nvPr>
        </p:nvSpPr>
        <p:spPr/>
        <p:txBody>
          <a:bodyPr/>
          <a:lstStyle/>
          <a:p>
            <a:endParaRPr lang="es-AR" dirty="0"/>
          </a:p>
        </p:txBody>
      </p:sp>
      <p:sp>
        <p:nvSpPr>
          <p:cNvPr id="5" name="Marcador de número de diapositiva 4">
            <a:extLst>
              <a:ext uri="{FF2B5EF4-FFF2-40B4-BE49-F238E27FC236}">
                <a16:creationId xmlns:a16="http://schemas.microsoft.com/office/drawing/2014/main" id="{9737AAF9-08BC-45A9-BF72-D5D6A2CC2332}"/>
              </a:ext>
            </a:extLst>
          </p:cNvPr>
          <p:cNvSpPr>
            <a:spLocks noGrp="1"/>
          </p:cNvSpPr>
          <p:nvPr>
            <p:ph type="sldNum" sz="quarter" idx="12"/>
          </p:nvPr>
        </p:nvSpPr>
        <p:spPr/>
        <p:txBody>
          <a:bodyPr>
            <a:normAutofit lnSpcReduction="10000"/>
          </a:bodyPr>
          <a:lstStyle/>
          <a:p>
            <a:fld id="{C6EB10CC-456E-4E43-98BB-80974BC09AB2}" type="slidenum">
              <a:rPr lang="es-AR" smtClean="0"/>
              <a:t>3</a:t>
            </a:fld>
            <a:endParaRPr lang="es-AR" dirty="0"/>
          </a:p>
        </p:txBody>
      </p:sp>
      <p:sp>
        <p:nvSpPr>
          <p:cNvPr id="10" name="CuadroTexto 9">
            <a:extLst>
              <a:ext uri="{FF2B5EF4-FFF2-40B4-BE49-F238E27FC236}">
                <a16:creationId xmlns:a16="http://schemas.microsoft.com/office/drawing/2014/main" id="{03637589-EEB5-4ED4-ACEF-868F190C7B5C}"/>
              </a:ext>
            </a:extLst>
          </p:cNvPr>
          <p:cNvSpPr txBox="1"/>
          <p:nvPr/>
        </p:nvSpPr>
        <p:spPr>
          <a:xfrm>
            <a:off x="387350" y="466725"/>
            <a:ext cx="3698875" cy="523220"/>
          </a:xfrm>
          <a:prstGeom prst="rect">
            <a:avLst/>
          </a:prstGeom>
          <a:noFill/>
        </p:spPr>
        <p:txBody>
          <a:bodyPr wrap="square" rtlCol="0">
            <a:spAutoFit/>
          </a:bodyPr>
          <a:lstStyle/>
          <a:p>
            <a:pPr algn="ctr"/>
            <a:r>
              <a:rPr lang="es-AR" sz="2800" b="1" dirty="0">
                <a:solidFill>
                  <a:schemeClr val="bg1"/>
                </a:solidFill>
                <a:latin typeface="Tahoma" panose="020B0604030504040204" pitchFamily="34" charset="0"/>
                <a:ea typeface="Tahoma" panose="020B0604030504040204" pitchFamily="34" charset="0"/>
                <a:cs typeface="Tahoma" panose="020B0604030504040204" pitchFamily="34" charset="0"/>
              </a:rPr>
              <a:t>Testing  durante</a:t>
            </a:r>
          </a:p>
        </p:txBody>
      </p:sp>
      <p:sp>
        <p:nvSpPr>
          <p:cNvPr id="12" name="CuadroTexto 11">
            <a:extLst>
              <a:ext uri="{FF2B5EF4-FFF2-40B4-BE49-F238E27FC236}">
                <a16:creationId xmlns:a16="http://schemas.microsoft.com/office/drawing/2014/main" id="{D7DFC493-C876-408F-9363-6274756E4DA8}"/>
              </a:ext>
            </a:extLst>
          </p:cNvPr>
          <p:cNvSpPr txBox="1"/>
          <p:nvPr/>
        </p:nvSpPr>
        <p:spPr>
          <a:xfrm>
            <a:off x="-196175" y="3689046"/>
            <a:ext cx="5065884" cy="954107"/>
          </a:xfrm>
          <a:prstGeom prst="rect">
            <a:avLst/>
          </a:prstGeom>
          <a:noFill/>
        </p:spPr>
        <p:txBody>
          <a:bodyPr wrap="square" rtlCol="0">
            <a:spAutoFit/>
          </a:bodyPr>
          <a:lstStyle/>
          <a:p>
            <a:pPr algn="ctr"/>
            <a:r>
              <a:rPr lang="es-AR" sz="2800" b="1" dirty="0">
                <a:solidFill>
                  <a:schemeClr val="bg1"/>
                </a:solidFill>
                <a:latin typeface="Tahoma" panose="020B0604030504040204" pitchFamily="34" charset="0"/>
                <a:ea typeface="Tahoma" panose="020B0604030504040204" pitchFamily="34" charset="0"/>
                <a:cs typeface="Tahoma" panose="020B0604030504040204" pitchFamily="34" charset="0"/>
              </a:rPr>
              <a:t>Construir el mejor </a:t>
            </a:r>
          </a:p>
          <a:p>
            <a:pPr algn="ctr"/>
            <a:r>
              <a:rPr lang="es-AR" sz="2800" b="1" dirty="0">
                <a:solidFill>
                  <a:schemeClr val="bg1"/>
                </a:solidFill>
                <a:latin typeface="Tahoma" panose="020B0604030504040204" pitchFamily="34" charset="0"/>
                <a:ea typeface="Tahoma" panose="020B0604030504040204" pitchFamily="34" charset="0"/>
                <a:cs typeface="Tahoma" panose="020B0604030504040204" pitchFamily="34" charset="0"/>
              </a:rPr>
              <a:t>sistema</a:t>
            </a:r>
          </a:p>
        </p:txBody>
      </p:sp>
      <p:sp>
        <p:nvSpPr>
          <p:cNvPr id="19" name="CuadroTexto 18">
            <a:extLst>
              <a:ext uri="{FF2B5EF4-FFF2-40B4-BE49-F238E27FC236}">
                <a16:creationId xmlns:a16="http://schemas.microsoft.com/office/drawing/2014/main" id="{692C6733-8DF9-4DBC-95A1-924CFC25E3B2}"/>
              </a:ext>
            </a:extLst>
          </p:cNvPr>
          <p:cNvSpPr txBox="1"/>
          <p:nvPr/>
        </p:nvSpPr>
        <p:spPr>
          <a:xfrm>
            <a:off x="6500956" y="492452"/>
            <a:ext cx="3493082" cy="800219"/>
          </a:xfrm>
          <a:prstGeom prst="rect">
            <a:avLst/>
          </a:prstGeom>
          <a:noFill/>
        </p:spPr>
        <p:txBody>
          <a:bodyPr wrap="square" rtlCol="0">
            <a:spAutoFit/>
          </a:bodyPr>
          <a:lstStyle/>
          <a:p>
            <a:pPr algn="ctr"/>
            <a:r>
              <a:rPr lang="es-AR" sz="2800" b="1" dirty="0">
                <a:solidFill>
                  <a:schemeClr val="bg1"/>
                </a:solidFill>
                <a:latin typeface="Tahoma" panose="020B0604030504040204" pitchFamily="34" charset="0"/>
                <a:ea typeface="Tahoma" panose="020B0604030504040204" pitchFamily="34" charset="0"/>
                <a:cs typeface="Tahoma" panose="020B0604030504040204" pitchFamily="34" charset="0"/>
              </a:rPr>
              <a:t>Testing  al final</a:t>
            </a:r>
          </a:p>
          <a:p>
            <a:endParaRPr lang="es-AR" dirty="0"/>
          </a:p>
        </p:txBody>
      </p:sp>
      <p:sp>
        <p:nvSpPr>
          <p:cNvPr id="23" name="CuadroTexto 22">
            <a:extLst>
              <a:ext uri="{FF2B5EF4-FFF2-40B4-BE49-F238E27FC236}">
                <a16:creationId xmlns:a16="http://schemas.microsoft.com/office/drawing/2014/main" id="{C7A8DE3E-A48F-41F7-B6B2-236BEA7F8ADF}"/>
              </a:ext>
            </a:extLst>
          </p:cNvPr>
          <p:cNvSpPr txBox="1"/>
          <p:nvPr/>
        </p:nvSpPr>
        <p:spPr>
          <a:xfrm>
            <a:off x="287273" y="1591678"/>
            <a:ext cx="4083000" cy="523220"/>
          </a:xfrm>
          <a:prstGeom prst="rect">
            <a:avLst/>
          </a:prstGeom>
          <a:noFill/>
        </p:spPr>
        <p:txBody>
          <a:bodyPr wrap="square" rtlCol="0">
            <a:spAutoFit/>
          </a:bodyPr>
          <a:lstStyle/>
          <a:p>
            <a:pPr algn="ctr"/>
            <a:r>
              <a:rPr lang="es-AR" sz="2800" b="1" dirty="0">
                <a:solidFill>
                  <a:schemeClr val="bg1"/>
                </a:solidFill>
                <a:latin typeface="Tahoma" panose="020B0604030504040204" pitchFamily="34" charset="0"/>
                <a:ea typeface="Tahoma" panose="020B0604030504040204" pitchFamily="34" charset="0"/>
                <a:cs typeface="Tahoma" panose="020B0604030504040204" pitchFamily="34" charset="0"/>
              </a:rPr>
              <a:t>Prevenir  defectos</a:t>
            </a:r>
          </a:p>
        </p:txBody>
      </p:sp>
      <p:sp>
        <p:nvSpPr>
          <p:cNvPr id="25" name="CuadroTexto 24">
            <a:extLst>
              <a:ext uri="{FF2B5EF4-FFF2-40B4-BE49-F238E27FC236}">
                <a16:creationId xmlns:a16="http://schemas.microsoft.com/office/drawing/2014/main" id="{67140C0C-9D21-40D8-A68B-526DDE6748DF}"/>
              </a:ext>
            </a:extLst>
          </p:cNvPr>
          <p:cNvSpPr txBox="1"/>
          <p:nvPr/>
        </p:nvSpPr>
        <p:spPr>
          <a:xfrm>
            <a:off x="5222911" y="1560352"/>
            <a:ext cx="6273724" cy="523220"/>
          </a:xfrm>
          <a:prstGeom prst="rect">
            <a:avLst/>
          </a:prstGeom>
          <a:noFill/>
        </p:spPr>
        <p:txBody>
          <a:bodyPr wrap="square" rtlCol="0">
            <a:spAutoFit/>
          </a:bodyPr>
          <a:lstStyle/>
          <a:p>
            <a:pPr algn="ctr"/>
            <a:r>
              <a:rPr lang="es-AR" sz="2800" b="1" dirty="0">
                <a:solidFill>
                  <a:schemeClr val="bg1"/>
                </a:solidFill>
                <a:latin typeface="Tahoma" panose="020B0604030504040204" pitchFamily="34" charset="0"/>
                <a:ea typeface="Tahoma" panose="020B0604030504040204" pitchFamily="34" charset="0"/>
                <a:cs typeface="Tahoma" panose="020B0604030504040204" pitchFamily="34" charset="0"/>
              </a:rPr>
              <a:t>Encontrar defectos</a:t>
            </a:r>
          </a:p>
        </p:txBody>
      </p:sp>
      <p:sp>
        <p:nvSpPr>
          <p:cNvPr id="31" name="CuadroTexto 30">
            <a:extLst>
              <a:ext uri="{FF2B5EF4-FFF2-40B4-BE49-F238E27FC236}">
                <a16:creationId xmlns:a16="http://schemas.microsoft.com/office/drawing/2014/main" id="{9D1CBD57-88FD-4BF2-AAA1-3CDBDDC085DF}"/>
              </a:ext>
            </a:extLst>
          </p:cNvPr>
          <p:cNvSpPr txBox="1"/>
          <p:nvPr/>
        </p:nvSpPr>
        <p:spPr>
          <a:xfrm>
            <a:off x="6351694" y="3731583"/>
            <a:ext cx="3642344" cy="800219"/>
          </a:xfrm>
          <a:prstGeom prst="rect">
            <a:avLst/>
          </a:prstGeom>
          <a:noFill/>
        </p:spPr>
        <p:txBody>
          <a:bodyPr wrap="none" rtlCol="0">
            <a:spAutoFit/>
          </a:bodyPr>
          <a:lstStyle/>
          <a:p>
            <a:pPr algn="ctr"/>
            <a:r>
              <a:rPr lang="es-AR" sz="2800" b="1" dirty="0">
                <a:solidFill>
                  <a:schemeClr val="bg1"/>
                </a:solidFill>
                <a:latin typeface="Tahoma" panose="020B0604030504040204" pitchFamily="34" charset="0"/>
                <a:ea typeface="Tahoma" panose="020B0604030504040204" pitchFamily="34" charset="0"/>
                <a:cs typeface="Tahoma" panose="020B0604030504040204" pitchFamily="34" charset="0"/>
              </a:rPr>
              <a:t>Romper  el sistema</a:t>
            </a:r>
          </a:p>
          <a:p>
            <a:endParaRPr lang="es-AR" dirty="0"/>
          </a:p>
        </p:txBody>
      </p:sp>
      <p:sp>
        <p:nvSpPr>
          <p:cNvPr id="32" name="CuadroTexto 31">
            <a:extLst>
              <a:ext uri="{FF2B5EF4-FFF2-40B4-BE49-F238E27FC236}">
                <a16:creationId xmlns:a16="http://schemas.microsoft.com/office/drawing/2014/main" id="{B6211CFD-86A0-4B8F-ABA5-AF3B9BD38AB9}"/>
              </a:ext>
            </a:extLst>
          </p:cNvPr>
          <p:cNvSpPr txBox="1"/>
          <p:nvPr/>
        </p:nvSpPr>
        <p:spPr>
          <a:xfrm>
            <a:off x="36476" y="5045290"/>
            <a:ext cx="4479469" cy="1384995"/>
          </a:xfrm>
          <a:prstGeom prst="rect">
            <a:avLst/>
          </a:prstGeom>
          <a:noFill/>
        </p:spPr>
        <p:txBody>
          <a:bodyPr wrap="square" rtlCol="0">
            <a:spAutoFit/>
          </a:bodyPr>
          <a:lstStyle/>
          <a:p>
            <a:pPr algn="ctr"/>
            <a:r>
              <a:rPr lang="es-AR" sz="2800" b="1" dirty="0">
                <a:solidFill>
                  <a:schemeClr val="bg1"/>
                </a:solidFill>
                <a:latin typeface="Tahoma" panose="020B0604030504040204" pitchFamily="34" charset="0"/>
                <a:ea typeface="Tahoma" panose="020B0604030504040204" pitchFamily="34" charset="0"/>
                <a:cs typeface="Tahoma" panose="020B0604030504040204" pitchFamily="34" charset="0"/>
              </a:rPr>
              <a:t>Responsabilidad </a:t>
            </a:r>
          </a:p>
          <a:p>
            <a:pPr algn="ctr"/>
            <a:r>
              <a:rPr lang="es-AR" sz="2800" b="1" dirty="0">
                <a:solidFill>
                  <a:schemeClr val="bg1"/>
                </a:solidFill>
                <a:latin typeface="Tahoma" panose="020B0604030504040204" pitchFamily="34" charset="0"/>
                <a:ea typeface="Tahoma" panose="020B0604030504040204" pitchFamily="34" charset="0"/>
                <a:cs typeface="Tahoma" panose="020B0604030504040204" pitchFamily="34" charset="0"/>
              </a:rPr>
              <a:t>del equipo por la calidad</a:t>
            </a:r>
          </a:p>
        </p:txBody>
      </p:sp>
      <p:sp>
        <p:nvSpPr>
          <p:cNvPr id="33" name="CuadroTexto 32">
            <a:extLst>
              <a:ext uri="{FF2B5EF4-FFF2-40B4-BE49-F238E27FC236}">
                <a16:creationId xmlns:a16="http://schemas.microsoft.com/office/drawing/2014/main" id="{AB5A8F2F-D3AB-4A33-805F-E23B69DBE799}"/>
              </a:ext>
            </a:extLst>
          </p:cNvPr>
          <p:cNvSpPr txBox="1"/>
          <p:nvPr/>
        </p:nvSpPr>
        <p:spPr>
          <a:xfrm>
            <a:off x="6096000" y="5176378"/>
            <a:ext cx="3826748" cy="1661993"/>
          </a:xfrm>
          <a:prstGeom prst="rect">
            <a:avLst/>
          </a:prstGeom>
          <a:noFill/>
        </p:spPr>
        <p:txBody>
          <a:bodyPr wrap="square" rtlCol="0">
            <a:spAutoFit/>
          </a:bodyPr>
          <a:lstStyle/>
          <a:p>
            <a:pPr algn="ctr"/>
            <a:r>
              <a:rPr lang="es-AR" sz="2800" b="1" dirty="0">
                <a:solidFill>
                  <a:schemeClr val="bg1"/>
                </a:solidFill>
                <a:latin typeface="Tahoma" panose="020B0604030504040204" pitchFamily="34" charset="0"/>
                <a:ea typeface="Tahoma" panose="020B0604030504040204" pitchFamily="34" charset="0"/>
                <a:cs typeface="Tahoma" panose="020B0604030504040204" pitchFamily="34" charset="0"/>
              </a:rPr>
              <a:t>Responsabilidad</a:t>
            </a:r>
          </a:p>
          <a:p>
            <a:pPr algn="ctr"/>
            <a:r>
              <a:rPr lang="es-AR" sz="2800" b="1" dirty="0">
                <a:solidFill>
                  <a:schemeClr val="bg1"/>
                </a:solidFill>
                <a:latin typeface="Tahoma" panose="020B0604030504040204" pitchFamily="34" charset="0"/>
                <a:ea typeface="Tahoma" panose="020B0604030504040204" pitchFamily="34" charset="0"/>
                <a:cs typeface="Tahoma" panose="020B0604030504040204" pitchFamily="34" charset="0"/>
              </a:rPr>
              <a:t>del </a:t>
            </a:r>
            <a:r>
              <a:rPr lang="es-AR" sz="2800" b="1" dirty="0" err="1">
                <a:solidFill>
                  <a:schemeClr val="bg1"/>
                </a:solidFill>
                <a:latin typeface="Tahoma" panose="020B0604030504040204" pitchFamily="34" charset="0"/>
                <a:ea typeface="Tahoma" panose="020B0604030504040204" pitchFamily="34" charset="0"/>
                <a:cs typeface="Tahoma" panose="020B0604030504040204" pitchFamily="34" charset="0"/>
              </a:rPr>
              <a:t>tester</a:t>
            </a:r>
            <a:r>
              <a:rPr lang="es-AR" sz="2800" b="1" dirty="0">
                <a:solidFill>
                  <a:schemeClr val="bg1"/>
                </a:solidFill>
                <a:latin typeface="Tahoma" panose="020B0604030504040204" pitchFamily="34" charset="0"/>
                <a:ea typeface="Tahoma" panose="020B0604030504040204" pitchFamily="34" charset="0"/>
                <a:cs typeface="Tahoma" panose="020B0604030504040204" pitchFamily="34" charset="0"/>
              </a:rPr>
              <a:t> por la calidad</a:t>
            </a:r>
          </a:p>
          <a:p>
            <a:endParaRPr lang="es-AR" dirty="0"/>
          </a:p>
        </p:txBody>
      </p:sp>
      <p:sp>
        <p:nvSpPr>
          <p:cNvPr id="41" name="CuadroTexto 40">
            <a:extLst>
              <a:ext uri="{FF2B5EF4-FFF2-40B4-BE49-F238E27FC236}">
                <a16:creationId xmlns:a16="http://schemas.microsoft.com/office/drawing/2014/main" id="{DAA329BB-9914-4D93-BFF8-2BBA7C438A33}"/>
              </a:ext>
            </a:extLst>
          </p:cNvPr>
          <p:cNvSpPr txBox="1"/>
          <p:nvPr/>
        </p:nvSpPr>
        <p:spPr>
          <a:xfrm>
            <a:off x="4086225" y="616151"/>
            <a:ext cx="2414731" cy="400110"/>
          </a:xfrm>
          <a:prstGeom prst="rect">
            <a:avLst/>
          </a:prstGeom>
          <a:noFill/>
        </p:spPr>
        <p:txBody>
          <a:bodyPr wrap="square" rtlCol="0">
            <a:spAutoFit/>
          </a:bodyPr>
          <a:lstStyle/>
          <a:p>
            <a:pPr algn="ctr"/>
            <a:r>
              <a:rPr lang="es-AR" sz="2000" b="1" i="1" dirty="0">
                <a:solidFill>
                  <a:schemeClr val="bg1"/>
                </a:solidFill>
                <a:latin typeface="Comic Sans MS" panose="030F0702030302020204" pitchFamily="66" charset="0"/>
              </a:rPr>
              <a:t>sobre</a:t>
            </a:r>
            <a:endParaRPr lang="es-AR" b="1" i="1" dirty="0">
              <a:solidFill>
                <a:schemeClr val="bg1"/>
              </a:solidFill>
              <a:latin typeface="Comic Sans MS" panose="030F0702030302020204" pitchFamily="66" charset="0"/>
            </a:endParaRPr>
          </a:p>
        </p:txBody>
      </p:sp>
      <p:sp>
        <p:nvSpPr>
          <p:cNvPr id="42" name="CuadroTexto 41">
            <a:extLst>
              <a:ext uri="{FF2B5EF4-FFF2-40B4-BE49-F238E27FC236}">
                <a16:creationId xmlns:a16="http://schemas.microsoft.com/office/drawing/2014/main" id="{EB8B5A25-E00D-4EF0-ACA2-6F6993636316}"/>
              </a:ext>
            </a:extLst>
          </p:cNvPr>
          <p:cNvSpPr txBox="1"/>
          <p:nvPr/>
        </p:nvSpPr>
        <p:spPr>
          <a:xfrm>
            <a:off x="4086253" y="1652155"/>
            <a:ext cx="2414731" cy="400110"/>
          </a:xfrm>
          <a:prstGeom prst="rect">
            <a:avLst/>
          </a:prstGeom>
          <a:noFill/>
        </p:spPr>
        <p:txBody>
          <a:bodyPr wrap="square" rtlCol="0">
            <a:spAutoFit/>
          </a:bodyPr>
          <a:lstStyle/>
          <a:p>
            <a:pPr algn="ctr"/>
            <a:r>
              <a:rPr lang="es-AR" sz="2000" b="1" i="1" dirty="0">
                <a:solidFill>
                  <a:schemeClr val="bg1"/>
                </a:solidFill>
                <a:latin typeface="Comic Sans MS" panose="030F0702030302020204" pitchFamily="66" charset="0"/>
              </a:rPr>
              <a:t>sobre</a:t>
            </a:r>
            <a:endParaRPr lang="es-AR" b="1" i="1" dirty="0">
              <a:solidFill>
                <a:schemeClr val="bg1"/>
              </a:solidFill>
              <a:latin typeface="Comic Sans MS" panose="030F0702030302020204" pitchFamily="66" charset="0"/>
            </a:endParaRPr>
          </a:p>
        </p:txBody>
      </p:sp>
      <p:sp>
        <p:nvSpPr>
          <p:cNvPr id="43" name="CuadroTexto 42">
            <a:extLst>
              <a:ext uri="{FF2B5EF4-FFF2-40B4-BE49-F238E27FC236}">
                <a16:creationId xmlns:a16="http://schemas.microsoft.com/office/drawing/2014/main" id="{429F7025-E794-4A2C-8C7C-4336C1E66625}"/>
              </a:ext>
            </a:extLst>
          </p:cNvPr>
          <p:cNvSpPr txBox="1"/>
          <p:nvPr/>
        </p:nvSpPr>
        <p:spPr>
          <a:xfrm>
            <a:off x="4036368" y="3793677"/>
            <a:ext cx="2414731" cy="400110"/>
          </a:xfrm>
          <a:prstGeom prst="rect">
            <a:avLst/>
          </a:prstGeom>
          <a:noFill/>
        </p:spPr>
        <p:txBody>
          <a:bodyPr wrap="square" rtlCol="0">
            <a:spAutoFit/>
          </a:bodyPr>
          <a:lstStyle/>
          <a:p>
            <a:pPr algn="ctr"/>
            <a:r>
              <a:rPr lang="es-AR" sz="2000" b="1" i="1" dirty="0">
                <a:solidFill>
                  <a:schemeClr val="bg1"/>
                </a:solidFill>
                <a:latin typeface="Comic Sans MS" panose="030F0702030302020204" pitchFamily="66" charset="0"/>
              </a:rPr>
              <a:t>sobre</a:t>
            </a:r>
            <a:endParaRPr lang="es-AR" b="1" i="1" dirty="0">
              <a:solidFill>
                <a:schemeClr val="bg1"/>
              </a:solidFill>
              <a:latin typeface="Comic Sans MS" panose="030F0702030302020204" pitchFamily="66" charset="0"/>
            </a:endParaRPr>
          </a:p>
        </p:txBody>
      </p:sp>
      <p:grpSp>
        <p:nvGrpSpPr>
          <p:cNvPr id="2" name="Grupo 1">
            <a:extLst>
              <a:ext uri="{FF2B5EF4-FFF2-40B4-BE49-F238E27FC236}">
                <a16:creationId xmlns:a16="http://schemas.microsoft.com/office/drawing/2014/main" id="{9F85FAE5-837A-4378-AF22-B58584A6C165}"/>
              </a:ext>
            </a:extLst>
          </p:cNvPr>
          <p:cNvGrpSpPr/>
          <p:nvPr/>
        </p:nvGrpSpPr>
        <p:grpSpPr>
          <a:xfrm>
            <a:off x="-44724" y="2417223"/>
            <a:ext cx="10443558" cy="994305"/>
            <a:chOff x="-886106" y="973714"/>
            <a:chExt cx="10443558" cy="994305"/>
          </a:xfrm>
        </p:grpSpPr>
        <p:sp>
          <p:nvSpPr>
            <p:cNvPr id="13" name="CuadroTexto 12">
              <a:extLst>
                <a:ext uri="{FF2B5EF4-FFF2-40B4-BE49-F238E27FC236}">
                  <a16:creationId xmlns:a16="http://schemas.microsoft.com/office/drawing/2014/main" id="{59DFC792-A7A2-4550-8160-6B7DF6C59380}"/>
                </a:ext>
              </a:extLst>
            </p:cNvPr>
            <p:cNvSpPr txBox="1"/>
            <p:nvPr/>
          </p:nvSpPr>
          <p:spPr>
            <a:xfrm>
              <a:off x="4882596" y="973714"/>
              <a:ext cx="4674856" cy="954107"/>
            </a:xfrm>
            <a:prstGeom prst="rect">
              <a:avLst/>
            </a:prstGeom>
            <a:noFill/>
          </p:spPr>
          <p:txBody>
            <a:bodyPr wrap="square" rtlCol="0">
              <a:spAutoFit/>
            </a:bodyPr>
            <a:lstStyle/>
            <a:p>
              <a:pPr algn="ctr"/>
              <a:r>
                <a:rPr lang="es-AR" sz="2800" b="1" dirty="0">
                  <a:solidFill>
                    <a:schemeClr val="bg1"/>
                  </a:solidFill>
                  <a:latin typeface="Tahoma" panose="020B0604030504040204" pitchFamily="34" charset="0"/>
                  <a:ea typeface="Tahoma" panose="020B0604030504040204" pitchFamily="34" charset="0"/>
                  <a:cs typeface="Tahoma" panose="020B0604030504040204" pitchFamily="34" charset="0"/>
                </a:rPr>
                <a:t>Chequear </a:t>
              </a:r>
            </a:p>
            <a:p>
              <a:pPr algn="ctr"/>
              <a:r>
                <a:rPr lang="es-AR" sz="2800" b="1" dirty="0">
                  <a:solidFill>
                    <a:schemeClr val="bg1"/>
                  </a:solidFill>
                  <a:latin typeface="Tahoma" panose="020B0604030504040204" pitchFamily="34" charset="0"/>
                  <a:ea typeface="Tahoma" panose="020B0604030504040204" pitchFamily="34" charset="0"/>
                  <a:cs typeface="Tahoma" panose="020B0604030504040204" pitchFamily="34" charset="0"/>
                </a:rPr>
                <a:t> funcionalidad</a:t>
              </a:r>
            </a:p>
          </p:txBody>
        </p:sp>
        <p:sp>
          <p:nvSpPr>
            <p:cNvPr id="26" name="CuadroTexto 25">
              <a:extLst>
                <a:ext uri="{FF2B5EF4-FFF2-40B4-BE49-F238E27FC236}">
                  <a16:creationId xmlns:a16="http://schemas.microsoft.com/office/drawing/2014/main" id="{66ED29FF-0CF9-43A9-94AF-BF13C4E85C56}"/>
                </a:ext>
              </a:extLst>
            </p:cNvPr>
            <p:cNvSpPr txBox="1"/>
            <p:nvPr/>
          </p:nvSpPr>
          <p:spPr>
            <a:xfrm>
              <a:off x="-886106" y="1013912"/>
              <a:ext cx="4804965" cy="954107"/>
            </a:xfrm>
            <a:prstGeom prst="rect">
              <a:avLst/>
            </a:prstGeom>
            <a:noFill/>
          </p:spPr>
          <p:txBody>
            <a:bodyPr wrap="square" rtlCol="0">
              <a:spAutoFit/>
            </a:bodyPr>
            <a:lstStyle/>
            <a:p>
              <a:pPr algn="ctr"/>
              <a:r>
                <a:rPr lang="es-AR" sz="2800" b="1" dirty="0">
                  <a:solidFill>
                    <a:schemeClr val="bg1"/>
                  </a:solidFill>
                  <a:latin typeface="Tahoma" panose="020B0604030504040204" pitchFamily="34" charset="0"/>
                  <a:ea typeface="Tahoma" panose="020B0604030504040204" pitchFamily="34" charset="0"/>
                  <a:cs typeface="Tahoma" panose="020B0604030504040204" pitchFamily="34" charset="0"/>
                </a:rPr>
                <a:t>Entendimiento</a:t>
              </a:r>
            </a:p>
            <a:p>
              <a:pPr algn="ctr"/>
              <a:r>
                <a:rPr lang="es-AR" sz="2800" b="1" dirty="0">
                  <a:solidFill>
                    <a:schemeClr val="bg1"/>
                  </a:solidFill>
                  <a:latin typeface="Tahoma" panose="020B0604030504040204" pitchFamily="34" charset="0"/>
                  <a:ea typeface="Tahoma" panose="020B0604030504040204" pitchFamily="34" charset="0"/>
                  <a:cs typeface="Tahoma" panose="020B0604030504040204" pitchFamily="34" charset="0"/>
                </a:rPr>
                <a:t> funcional</a:t>
              </a:r>
            </a:p>
          </p:txBody>
        </p:sp>
        <p:sp>
          <p:nvSpPr>
            <p:cNvPr id="44" name="CuadroTexto 43">
              <a:extLst>
                <a:ext uri="{FF2B5EF4-FFF2-40B4-BE49-F238E27FC236}">
                  <a16:creationId xmlns:a16="http://schemas.microsoft.com/office/drawing/2014/main" id="{89CB5E33-442D-4313-8353-FF99C2B10D8F}"/>
                </a:ext>
              </a:extLst>
            </p:cNvPr>
            <p:cNvSpPr txBox="1"/>
            <p:nvPr/>
          </p:nvSpPr>
          <p:spPr>
            <a:xfrm>
              <a:off x="3682945" y="1220021"/>
              <a:ext cx="1560261" cy="400110"/>
            </a:xfrm>
            <a:prstGeom prst="rect">
              <a:avLst/>
            </a:prstGeom>
            <a:noFill/>
          </p:spPr>
          <p:txBody>
            <a:bodyPr wrap="square" rtlCol="0">
              <a:spAutoFit/>
            </a:bodyPr>
            <a:lstStyle/>
            <a:p>
              <a:pPr algn="ctr"/>
              <a:r>
                <a:rPr lang="es-AR" sz="2000" b="1" i="1" dirty="0">
                  <a:solidFill>
                    <a:schemeClr val="bg1"/>
                  </a:solidFill>
                  <a:latin typeface="Comic Sans MS" panose="030F0702030302020204" pitchFamily="66" charset="0"/>
                </a:rPr>
                <a:t>sobre</a:t>
              </a:r>
              <a:endParaRPr lang="es-AR" b="1" i="1" dirty="0">
                <a:solidFill>
                  <a:schemeClr val="bg1"/>
                </a:solidFill>
                <a:latin typeface="Comic Sans MS" panose="030F0702030302020204" pitchFamily="66" charset="0"/>
              </a:endParaRPr>
            </a:p>
          </p:txBody>
        </p:sp>
      </p:grpSp>
      <p:sp>
        <p:nvSpPr>
          <p:cNvPr id="45" name="CuadroTexto 44">
            <a:extLst>
              <a:ext uri="{FF2B5EF4-FFF2-40B4-BE49-F238E27FC236}">
                <a16:creationId xmlns:a16="http://schemas.microsoft.com/office/drawing/2014/main" id="{5C1ED7D1-8179-4814-AF33-9DB787999C55}"/>
              </a:ext>
            </a:extLst>
          </p:cNvPr>
          <p:cNvSpPr txBox="1"/>
          <p:nvPr/>
        </p:nvSpPr>
        <p:spPr>
          <a:xfrm>
            <a:off x="3969690" y="5370188"/>
            <a:ext cx="2414731" cy="400110"/>
          </a:xfrm>
          <a:prstGeom prst="rect">
            <a:avLst/>
          </a:prstGeom>
          <a:noFill/>
        </p:spPr>
        <p:txBody>
          <a:bodyPr wrap="square" rtlCol="0">
            <a:spAutoFit/>
          </a:bodyPr>
          <a:lstStyle/>
          <a:p>
            <a:pPr algn="ctr"/>
            <a:r>
              <a:rPr lang="es-AR" sz="2000" b="1" i="1" dirty="0">
                <a:solidFill>
                  <a:schemeClr val="bg1"/>
                </a:solidFill>
                <a:latin typeface="Comic Sans MS" panose="030F0702030302020204" pitchFamily="66" charset="0"/>
              </a:rPr>
              <a:t>sobre</a:t>
            </a:r>
            <a:endParaRPr lang="es-AR" b="1" i="1" dirty="0">
              <a:solidFill>
                <a:schemeClr val="bg1"/>
              </a:solidFill>
              <a:latin typeface="Comic Sans MS" panose="030F0702030302020204" pitchFamily="66" charset="0"/>
            </a:endParaRPr>
          </a:p>
        </p:txBody>
      </p:sp>
    </p:spTree>
    <p:extLst>
      <p:ext uri="{BB962C8B-B14F-4D97-AF65-F5344CB8AC3E}">
        <p14:creationId xmlns:p14="http://schemas.microsoft.com/office/powerpoint/2010/main" val="3742163060"/>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250D1F-1FB5-4CC0-98FB-0C30847C599B}"/>
              </a:ext>
            </a:extLst>
          </p:cNvPr>
          <p:cNvSpPr>
            <a:spLocks noGrp="1"/>
          </p:cNvSpPr>
          <p:nvPr>
            <p:ph type="title"/>
          </p:nvPr>
        </p:nvSpPr>
        <p:spPr/>
        <p:txBody>
          <a:bodyPr/>
          <a:lstStyle/>
          <a:p>
            <a:endParaRPr lang="es-AR"/>
          </a:p>
        </p:txBody>
      </p:sp>
      <p:sp>
        <p:nvSpPr>
          <p:cNvPr id="5" name="Marcador de número de diapositiva 4">
            <a:extLst>
              <a:ext uri="{FF2B5EF4-FFF2-40B4-BE49-F238E27FC236}">
                <a16:creationId xmlns:a16="http://schemas.microsoft.com/office/drawing/2014/main" id="{881D4C72-D4F5-49D1-A81C-4A2222DDD2C3}"/>
              </a:ext>
            </a:extLst>
          </p:cNvPr>
          <p:cNvSpPr>
            <a:spLocks noGrp="1"/>
          </p:cNvSpPr>
          <p:nvPr>
            <p:ph type="sldNum" sz="quarter" idx="12"/>
          </p:nvPr>
        </p:nvSpPr>
        <p:spPr/>
        <p:txBody>
          <a:bodyPr>
            <a:normAutofit lnSpcReduction="10000"/>
          </a:bodyPr>
          <a:lstStyle/>
          <a:p>
            <a:fld id="{C6EB10CC-456E-4E43-98BB-80974BC09AB2}" type="slidenum">
              <a:rPr lang="es-AR" smtClean="0"/>
              <a:t>4</a:t>
            </a:fld>
            <a:endParaRPr lang="es-AR"/>
          </a:p>
        </p:txBody>
      </p:sp>
      <p:pic>
        <p:nvPicPr>
          <p:cNvPr id="9" name="Imagen 8">
            <a:extLst>
              <a:ext uri="{FF2B5EF4-FFF2-40B4-BE49-F238E27FC236}">
                <a16:creationId xmlns:a16="http://schemas.microsoft.com/office/drawing/2014/main" id="{27A905DA-2C6E-45A7-9A7E-AA5DCFB05F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292839" cy="6858000"/>
          </a:xfrm>
          <a:prstGeom prst="rect">
            <a:avLst/>
          </a:prstGeom>
        </p:spPr>
      </p:pic>
      <p:sp>
        <p:nvSpPr>
          <p:cNvPr id="10" name="CuadroTexto 9">
            <a:extLst>
              <a:ext uri="{FF2B5EF4-FFF2-40B4-BE49-F238E27FC236}">
                <a16:creationId xmlns:a16="http://schemas.microsoft.com/office/drawing/2014/main" id="{FB7A42B0-50EA-4D75-8E4A-C78B7305D5F2}"/>
              </a:ext>
            </a:extLst>
          </p:cNvPr>
          <p:cNvSpPr txBox="1"/>
          <p:nvPr/>
        </p:nvSpPr>
        <p:spPr>
          <a:xfrm>
            <a:off x="985422" y="1028541"/>
            <a:ext cx="1775534" cy="923330"/>
          </a:xfrm>
          <a:prstGeom prst="rect">
            <a:avLst/>
          </a:prstGeom>
          <a:noFill/>
        </p:spPr>
        <p:txBody>
          <a:bodyPr wrap="square" rtlCol="0">
            <a:spAutoFit/>
          </a:bodyPr>
          <a:lstStyle/>
          <a:p>
            <a:pPr algn="ctr"/>
            <a:r>
              <a:rPr lang="es-AR" b="1" dirty="0"/>
              <a:t>TESTING</a:t>
            </a:r>
          </a:p>
          <a:p>
            <a:pPr algn="ctr"/>
            <a:r>
              <a:rPr lang="es-AR" b="1" dirty="0"/>
              <a:t>AL </a:t>
            </a:r>
          </a:p>
          <a:p>
            <a:pPr algn="ctr"/>
            <a:r>
              <a:rPr lang="es-AR" b="1" dirty="0"/>
              <a:t>INICIO</a:t>
            </a:r>
          </a:p>
        </p:txBody>
      </p:sp>
      <p:sp>
        <p:nvSpPr>
          <p:cNvPr id="11" name="CuadroTexto 10">
            <a:extLst>
              <a:ext uri="{FF2B5EF4-FFF2-40B4-BE49-F238E27FC236}">
                <a16:creationId xmlns:a16="http://schemas.microsoft.com/office/drawing/2014/main" id="{5EE702EC-4B5B-4A78-824F-D94D27CC5427}"/>
              </a:ext>
            </a:extLst>
          </p:cNvPr>
          <p:cNvSpPr txBox="1"/>
          <p:nvPr/>
        </p:nvSpPr>
        <p:spPr>
          <a:xfrm>
            <a:off x="6108192" y="4376902"/>
            <a:ext cx="1775534" cy="923330"/>
          </a:xfrm>
          <a:prstGeom prst="rect">
            <a:avLst/>
          </a:prstGeom>
          <a:noFill/>
        </p:spPr>
        <p:txBody>
          <a:bodyPr wrap="square" rtlCol="0">
            <a:spAutoFit/>
          </a:bodyPr>
          <a:lstStyle/>
          <a:p>
            <a:pPr algn="ctr"/>
            <a:r>
              <a:rPr lang="es-AR" b="1" dirty="0"/>
              <a:t>TESTING</a:t>
            </a:r>
          </a:p>
          <a:p>
            <a:pPr algn="ctr"/>
            <a:r>
              <a:rPr lang="es-AR" b="1" dirty="0"/>
              <a:t>AL </a:t>
            </a:r>
          </a:p>
          <a:p>
            <a:pPr algn="ctr"/>
            <a:r>
              <a:rPr lang="es-AR" b="1" dirty="0"/>
              <a:t>FINAL</a:t>
            </a:r>
          </a:p>
        </p:txBody>
      </p:sp>
      <p:sp>
        <p:nvSpPr>
          <p:cNvPr id="12" name="CuadroTexto 11">
            <a:extLst>
              <a:ext uri="{FF2B5EF4-FFF2-40B4-BE49-F238E27FC236}">
                <a16:creationId xmlns:a16="http://schemas.microsoft.com/office/drawing/2014/main" id="{3FCDD2BD-E6DB-4719-9107-B8B538041D6E}"/>
              </a:ext>
            </a:extLst>
          </p:cNvPr>
          <p:cNvSpPr txBox="1"/>
          <p:nvPr/>
        </p:nvSpPr>
        <p:spPr>
          <a:xfrm>
            <a:off x="6722231" y="1490206"/>
            <a:ext cx="1775534" cy="646331"/>
          </a:xfrm>
          <a:prstGeom prst="rect">
            <a:avLst/>
          </a:prstGeom>
          <a:noFill/>
        </p:spPr>
        <p:txBody>
          <a:bodyPr wrap="square" rtlCol="0">
            <a:spAutoFit/>
          </a:bodyPr>
          <a:lstStyle/>
          <a:p>
            <a:pPr algn="ctr"/>
            <a:r>
              <a:rPr lang="es-AR" b="1" dirty="0"/>
              <a:t>TESTING</a:t>
            </a:r>
          </a:p>
          <a:p>
            <a:pPr algn="ctr"/>
            <a:r>
              <a:rPr lang="es-AR" b="1" dirty="0"/>
              <a:t>DURANTE</a:t>
            </a:r>
          </a:p>
        </p:txBody>
      </p:sp>
      <p:sp>
        <p:nvSpPr>
          <p:cNvPr id="13" name="CuadroTexto 12">
            <a:extLst>
              <a:ext uri="{FF2B5EF4-FFF2-40B4-BE49-F238E27FC236}">
                <a16:creationId xmlns:a16="http://schemas.microsoft.com/office/drawing/2014/main" id="{BDD5827F-66E4-4A95-8555-70E73520CF28}"/>
              </a:ext>
            </a:extLst>
          </p:cNvPr>
          <p:cNvSpPr txBox="1"/>
          <p:nvPr/>
        </p:nvSpPr>
        <p:spPr>
          <a:xfrm>
            <a:off x="1769971" y="4906130"/>
            <a:ext cx="1775534" cy="646331"/>
          </a:xfrm>
          <a:prstGeom prst="rect">
            <a:avLst/>
          </a:prstGeom>
          <a:noFill/>
        </p:spPr>
        <p:txBody>
          <a:bodyPr wrap="square" rtlCol="0">
            <a:spAutoFit/>
          </a:bodyPr>
          <a:lstStyle/>
          <a:p>
            <a:pPr algn="ctr"/>
            <a:r>
              <a:rPr lang="es-AR" b="1" dirty="0"/>
              <a:t>TESTING</a:t>
            </a:r>
          </a:p>
          <a:p>
            <a:pPr algn="ctr"/>
            <a:r>
              <a:rPr lang="es-AR" b="1" dirty="0"/>
              <a:t>DURANTE</a:t>
            </a:r>
          </a:p>
        </p:txBody>
      </p:sp>
    </p:spTree>
    <p:extLst>
      <p:ext uri="{BB962C8B-B14F-4D97-AF65-F5344CB8AC3E}">
        <p14:creationId xmlns:p14="http://schemas.microsoft.com/office/powerpoint/2010/main" val="4062959554"/>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F7DA04-CA3A-4A87-ABB5-16721D7FD38D}"/>
              </a:ext>
            </a:extLst>
          </p:cNvPr>
          <p:cNvSpPr>
            <a:spLocks noGrp="1"/>
          </p:cNvSpPr>
          <p:nvPr>
            <p:ph type="title"/>
          </p:nvPr>
        </p:nvSpPr>
        <p:spPr/>
        <p:txBody>
          <a:bodyPr/>
          <a:lstStyle/>
          <a:p>
            <a:endParaRPr lang="es-AR"/>
          </a:p>
        </p:txBody>
      </p:sp>
      <p:sp>
        <p:nvSpPr>
          <p:cNvPr id="5" name="Marcador de número de diapositiva 4">
            <a:extLst>
              <a:ext uri="{FF2B5EF4-FFF2-40B4-BE49-F238E27FC236}">
                <a16:creationId xmlns:a16="http://schemas.microsoft.com/office/drawing/2014/main" id="{BC30CE8E-407C-4E6F-A37E-E4B88719CB38}"/>
              </a:ext>
            </a:extLst>
          </p:cNvPr>
          <p:cNvSpPr>
            <a:spLocks noGrp="1"/>
          </p:cNvSpPr>
          <p:nvPr>
            <p:ph type="sldNum" sz="quarter" idx="12"/>
          </p:nvPr>
        </p:nvSpPr>
        <p:spPr/>
        <p:txBody>
          <a:bodyPr>
            <a:normAutofit lnSpcReduction="10000"/>
          </a:bodyPr>
          <a:lstStyle/>
          <a:p>
            <a:fld id="{C6EB10CC-456E-4E43-98BB-80974BC09AB2}" type="slidenum">
              <a:rPr lang="es-AR" smtClean="0"/>
              <a:t>5</a:t>
            </a:fld>
            <a:endParaRPr lang="es-AR"/>
          </a:p>
        </p:txBody>
      </p:sp>
      <p:pic>
        <p:nvPicPr>
          <p:cNvPr id="9" name="Imagen 8">
            <a:extLst>
              <a:ext uri="{FF2B5EF4-FFF2-40B4-BE49-F238E27FC236}">
                <a16:creationId xmlns:a16="http://schemas.microsoft.com/office/drawing/2014/main" id="{922C1823-2541-40C7-8A11-DA014265C0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1292840" cy="6858000"/>
          </a:xfrm>
          <a:prstGeom prst="rect">
            <a:avLst/>
          </a:prstGeom>
        </p:spPr>
      </p:pic>
      <p:sp>
        <p:nvSpPr>
          <p:cNvPr id="10" name="CuadroTexto 9">
            <a:extLst>
              <a:ext uri="{FF2B5EF4-FFF2-40B4-BE49-F238E27FC236}">
                <a16:creationId xmlns:a16="http://schemas.microsoft.com/office/drawing/2014/main" id="{687BD366-855F-4B6E-BA79-5525021B2AF6}"/>
              </a:ext>
            </a:extLst>
          </p:cNvPr>
          <p:cNvSpPr txBox="1"/>
          <p:nvPr/>
        </p:nvSpPr>
        <p:spPr>
          <a:xfrm>
            <a:off x="347472" y="365760"/>
            <a:ext cx="3780645" cy="584775"/>
          </a:xfrm>
          <a:prstGeom prst="rect">
            <a:avLst/>
          </a:prstGeom>
          <a:solidFill>
            <a:schemeClr val="bg1"/>
          </a:solidFill>
        </p:spPr>
        <p:txBody>
          <a:bodyPr wrap="square" rtlCol="0">
            <a:spAutoFit/>
          </a:bodyPr>
          <a:lstStyle/>
          <a:p>
            <a:r>
              <a:rPr lang="es-AR" sz="3200" dirty="0"/>
              <a:t>¿Qué queremos?</a:t>
            </a:r>
          </a:p>
        </p:txBody>
      </p:sp>
      <p:sp>
        <p:nvSpPr>
          <p:cNvPr id="11" name="CuadroTexto 10">
            <a:extLst>
              <a:ext uri="{FF2B5EF4-FFF2-40B4-BE49-F238E27FC236}">
                <a16:creationId xmlns:a16="http://schemas.microsoft.com/office/drawing/2014/main" id="{5478E824-077D-4DA4-8CFF-4CA242134539}"/>
              </a:ext>
            </a:extLst>
          </p:cNvPr>
          <p:cNvSpPr txBox="1"/>
          <p:nvPr/>
        </p:nvSpPr>
        <p:spPr>
          <a:xfrm>
            <a:off x="5864145" y="614104"/>
            <a:ext cx="5428695" cy="954107"/>
          </a:xfrm>
          <a:prstGeom prst="rect">
            <a:avLst/>
          </a:prstGeom>
          <a:solidFill>
            <a:schemeClr val="bg1"/>
          </a:solidFill>
        </p:spPr>
        <p:txBody>
          <a:bodyPr wrap="square" rtlCol="0">
            <a:spAutoFit/>
          </a:bodyPr>
          <a:lstStyle/>
          <a:p>
            <a:r>
              <a:rPr lang="es-AR" sz="2800" dirty="0"/>
              <a:t>¡Entregar un mejor software!</a:t>
            </a:r>
          </a:p>
          <a:p>
            <a:endParaRPr lang="es-AR" sz="2800" dirty="0"/>
          </a:p>
        </p:txBody>
      </p:sp>
      <p:sp>
        <p:nvSpPr>
          <p:cNvPr id="12" name="CuadroTexto 11">
            <a:extLst>
              <a:ext uri="{FF2B5EF4-FFF2-40B4-BE49-F238E27FC236}">
                <a16:creationId xmlns:a16="http://schemas.microsoft.com/office/drawing/2014/main" id="{8531A0D8-AECE-419E-98FB-127EF05C0FDB}"/>
              </a:ext>
            </a:extLst>
          </p:cNvPr>
          <p:cNvSpPr txBox="1"/>
          <p:nvPr/>
        </p:nvSpPr>
        <p:spPr>
          <a:xfrm>
            <a:off x="263815" y="3700090"/>
            <a:ext cx="5215187" cy="523220"/>
          </a:xfrm>
          <a:prstGeom prst="rect">
            <a:avLst/>
          </a:prstGeom>
          <a:solidFill>
            <a:schemeClr val="bg1"/>
          </a:solidFill>
        </p:spPr>
        <p:txBody>
          <a:bodyPr wrap="square" rtlCol="0">
            <a:spAutoFit/>
          </a:bodyPr>
          <a:lstStyle/>
          <a:p>
            <a:r>
              <a:rPr lang="es-AR" sz="2800" dirty="0"/>
              <a:t>¿Cuándo lo queremos?</a:t>
            </a:r>
          </a:p>
        </p:txBody>
      </p:sp>
      <p:sp>
        <p:nvSpPr>
          <p:cNvPr id="13" name="CuadroTexto 12">
            <a:extLst>
              <a:ext uri="{FF2B5EF4-FFF2-40B4-BE49-F238E27FC236}">
                <a16:creationId xmlns:a16="http://schemas.microsoft.com/office/drawing/2014/main" id="{56954FC3-93B9-4A71-8EBE-6DB269C11248}"/>
              </a:ext>
            </a:extLst>
          </p:cNvPr>
          <p:cNvSpPr txBox="1"/>
          <p:nvPr/>
        </p:nvSpPr>
        <p:spPr>
          <a:xfrm>
            <a:off x="5864144" y="3996501"/>
            <a:ext cx="5215187" cy="523220"/>
          </a:xfrm>
          <a:prstGeom prst="rect">
            <a:avLst/>
          </a:prstGeom>
          <a:solidFill>
            <a:schemeClr val="bg1"/>
          </a:solidFill>
        </p:spPr>
        <p:txBody>
          <a:bodyPr wrap="square" rtlCol="0">
            <a:spAutoFit/>
          </a:bodyPr>
          <a:lstStyle/>
          <a:p>
            <a:r>
              <a:rPr lang="es-AR" sz="2800" dirty="0"/>
              <a:t>Continuamente</a:t>
            </a:r>
          </a:p>
        </p:txBody>
      </p:sp>
    </p:spTree>
    <p:extLst>
      <p:ext uri="{BB962C8B-B14F-4D97-AF65-F5344CB8AC3E}">
        <p14:creationId xmlns:p14="http://schemas.microsoft.com/office/powerpoint/2010/main" val="2543339424"/>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8221C8F3-7251-467B-B0A2-0844F1FCBD70}"/>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BD2CA034-A93F-4904-9AC7-11C579050645}"/>
              </a:ext>
            </a:extLst>
          </p:cNvPr>
          <p:cNvSpPr>
            <a:spLocks noGrp="1"/>
          </p:cNvSpPr>
          <p:nvPr>
            <p:ph type="sldNum" sz="quarter" idx="12"/>
          </p:nvPr>
        </p:nvSpPr>
        <p:spPr/>
        <p:txBody>
          <a:bodyPr>
            <a:normAutofit lnSpcReduction="10000"/>
          </a:bodyPr>
          <a:lstStyle/>
          <a:p>
            <a:fld id="{C6EB10CC-456E-4E43-98BB-80974BC09AB2}" type="slidenum">
              <a:rPr lang="es-AR" smtClean="0"/>
              <a:t>6</a:t>
            </a:fld>
            <a:endParaRPr lang="es-AR"/>
          </a:p>
        </p:txBody>
      </p:sp>
      <p:pic>
        <p:nvPicPr>
          <p:cNvPr id="7" name="Imagen 6">
            <a:extLst>
              <a:ext uri="{FF2B5EF4-FFF2-40B4-BE49-F238E27FC236}">
                <a16:creationId xmlns:a16="http://schemas.microsoft.com/office/drawing/2014/main" id="{40F6776F-A7A7-4E18-B168-6E422F92CC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1292840" cy="6858000"/>
          </a:xfrm>
          <a:prstGeom prst="rect">
            <a:avLst/>
          </a:prstGeom>
        </p:spPr>
      </p:pic>
    </p:spTree>
    <p:extLst>
      <p:ext uri="{BB962C8B-B14F-4D97-AF65-F5344CB8AC3E}">
        <p14:creationId xmlns:p14="http://schemas.microsoft.com/office/powerpoint/2010/main" val="3190663283"/>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00000">
            <a:alpha val="69000"/>
          </a:srgbClr>
        </a:solidFill>
        <a:effectLst/>
      </p:bgPr>
    </p:bg>
    <p:spTree>
      <p:nvGrpSpPr>
        <p:cNvPr id="1" name=""/>
        <p:cNvGrpSpPr/>
        <p:nvPr/>
      </p:nvGrpSpPr>
      <p:grpSpPr>
        <a:xfrm>
          <a:off x="0" y="0"/>
          <a:ext cx="0" cy="0"/>
          <a:chOff x="0" y="0"/>
          <a:chExt cx="0" cy="0"/>
        </a:xfrm>
      </p:grpSpPr>
      <p:sp>
        <p:nvSpPr>
          <p:cNvPr id="4" name="Marcador de pie de página 3">
            <a:extLst>
              <a:ext uri="{FF2B5EF4-FFF2-40B4-BE49-F238E27FC236}">
                <a16:creationId xmlns:a16="http://schemas.microsoft.com/office/drawing/2014/main" id="{042A4C46-1322-44F6-95A8-52EDE13D9131}"/>
              </a:ext>
            </a:extLst>
          </p:cNvPr>
          <p:cNvSpPr>
            <a:spLocks noGrp="1"/>
          </p:cNvSpPr>
          <p:nvPr>
            <p:ph type="ftr" sz="quarter" idx="11"/>
          </p:nvPr>
        </p:nvSpPr>
        <p:spPr/>
        <p:txBody>
          <a:bodyPr/>
          <a:lstStyle/>
          <a:p>
            <a:r>
              <a:rPr lang="es-AR" dirty="0"/>
              <a:t>Prevenir bugs sobre encontrar bugs</a:t>
            </a:r>
          </a:p>
        </p:txBody>
      </p:sp>
      <p:sp>
        <p:nvSpPr>
          <p:cNvPr id="5" name="Marcador de número de diapositiva 4">
            <a:extLst>
              <a:ext uri="{FF2B5EF4-FFF2-40B4-BE49-F238E27FC236}">
                <a16:creationId xmlns:a16="http://schemas.microsoft.com/office/drawing/2014/main" id="{9F5A6FCF-2EFF-4795-B3B5-2A9360417FE1}"/>
              </a:ext>
            </a:extLst>
          </p:cNvPr>
          <p:cNvSpPr>
            <a:spLocks noGrp="1"/>
          </p:cNvSpPr>
          <p:nvPr>
            <p:ph type="sldNum" sz="quarter" idx="12"/>
          </p:nvPr>
        </p:nvSpPr>
        <p:spPr/>
        <p:txBody>
          <a:bodyPr>
            <a:normAutofit lnSpcReduction="10000"/>
          </a:bodyPr>
          <a:lstStyle/>
          <a:p>
            <a:fld id="{C6EB10CC-456E-4E43-98BB-80974BC09AB2}" type="slidenum">
              <a:rPr lang="es-AR" smtClean="0"/>
              <a:t>7</a:t>
            </a:fld>
            <a:endParaRPr lang="es-AR"/>
          </a:p>
        </p:txBody>
      </p:sp>
      <p:pic>
        <p:nvPicPr>
          <p:cNvPr id="15" name="Marcador de contenido 14">
            <a:extLst>
              <a:ext uri="{FF2B5EF4-FFF2-40B4-BE49-F238E27FC236}">
                <a16:creationId xmlns:a16="http://schemas.microsoft.com/office/drawing/2014/main" id="{058B6C9E-5352-4237-98A4-4672D2436D4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1292840" cy="6858000"/>
          </a:xfrm>
        </p:spPr>
      </p:pic>
    </p:spTree>
    <p:extLst>
      <p:ext uri="{BB962C8B-B14F-4D97-AF65-F5344CB8AC3E}">
        <p14:creationId xmlns:p14="http://schemas.microsoft.com/office/powerpoint/2010/main" val="324855011"/>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00000">
            <a:alpha val="69000"/>
          </a:srgbClr>
        </a:solidFill>
        <a:effectLst/>
      </p:bgPr>
    </p:bg>
    <p:spTree>
      <p:nvGrpSpPr>
        <p:cNvPr id="1" name=""/>
        <p:cNvGrpSpPr/>
        <p:nvPr/>
      </p:nvGrpSpPr>
      <p:grpSpPr>
        <a:xfrm>
          <a:off x="0" y="0"/>
          <a:ext cx="0" cy="0"/>
          <a:chOff x="0" y="0"/>
          <a:chExt cx="0" cy="0"/>
        </a:xfrm>
      </p:grpSpPr>
      <p:pic>
        <p:nvPicPr>
          <p:cNvPr id="7" name="Marcador de contenido 6">
            <a:extLst>
              <a:ext uri="{FF2B5EF4-FFF2-40B4-BE49-F238E27FC236}">
                <a16:creationId xmlns:a16="http://schemas.microsoft.com/office/drawing/2014/main" id="{0007311C-34A3-4107-AC31-3C91797EDEE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11292840" cy="6858000"/>
          </a:xfrm>
        </p:spPr>
      </p:pic>
      <p:sp>
        <p:nvSpPr>
          <p:cNvPr id="4" name="Marcador de pie de página 3">
            <a:extLst>
              <a:ext uri="{FF2B5EF4-FFF2-40B4-BE49-F238E27FC236}">
                <a16:creationId xmlns:a16="http://schemas.microsoft.com/office/drawing/2014/main" id="{30D0916A-D679-416C-83F9-ABD63A509AF6}"/>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7B41403B-7877-431F-B5AA-8C878D1008D3}"/>
              </a:ext>
            </a:extLst>
          </p:cNvPr>
          <p:cNvSpPr>
            <a:spLocks noGrp="1"/>
          </p:cNvSpPr>
          <p:nvPr>
            <p:ph type="sldNum" sz="quarter" idx="12"/>
          </p:nvPr>
        </p:nvSpPr>
        <p:spPr/>
        <p:txBody>
          <a:bodyPr>
            <a:normAutofit lnSpcReduction="10000"/>
          </a:bodyPr>
          <a:lstStyle/>
          <a:p>
            <a:fld id="{C6EB10CC-456E-4E43-98BB-80974BC09AB2}" type="slidenum">
              <a:rPr lang="es-AR" smtClean="0"/>
              <a:t>8</a:t>
            </a:fld>
            <a:endParaRPr lang="es-AR"/>
          </a:p>
        </p:txBody>
      </p:sp>
      <p:sp>
        <p:nvSpPr>
          <p:cNvPr id="8" name="CuadroTexto 7">
            <a:extLst>
              <a:ext uri="{FF2B5EF4-FFF2-40B4-BE49-F238E27FC236}">
                <a16:creationId xmlns:a16="http://schemas.microsoft.com/office/drawing/2014/main" id="{F0C4CDF4-9E54-42CF-897E-FDC5CD0B8E53}"/>
              </a:ext>
            </a:extLst>
          </p:cNvPr>
          <p:cNvSpPr txBox="1"/>
          <p:nvPr/>
        </p:nvSpPr>
        <p:spPr>
          <a:xfrm>
            <a:off x="6180882" y="5268734"/>
            <a:ext cx="2731624" cy="1200329"/>
          </a:xfrm>
          <a:prstGeom prst="rect">
            <a:avLst/>
          </a:prstGeom>
          <a:solidFill>
            <a:srgbClr val="7394B3"/>
          </a:solidFill>
          <a:scene3d>
            <a:camera prst="orthographicFront">
              <a:rot lat="3000000" lon="21299971" rev="299975"/>
            </a:camera>
            <a:lightRig rig="threePt" dir="t"/>
          </a:scene3d>
        </p:spPr>
        <p:txBody>
          <a:bodyPr wrap="square" rtlCol="0">
            <a:spAutoFit/>
          </a:bodyPr>
          <a:lstStyle/>
          <a:p>
            <a:pPr algn="ctr"/>
            <a:r>
              <a:rPr lang="es-AR" sz="2400" b="1" dirty="0"/>
              <a:t>DETECTOR </a:t>
            </a:r>
          </a:p>
          <a:p>
            <a:pPr algn="ctr"/>
            <a:r>
              <a:rPr lang="es-AR" sz="2400" b="1" dirty="0"/>
              <a:t>DE SUPUESTOS</a:t>
            </a:r>
          </a:p>
        </p:txBody>
      </p:sp>
    </p:spTree>
    <p:extLst>
      <p:ext uri="{BB962C8B-B14F-4D97-AF65-F5344CB8AC3E}">
        <p14:creationId xmlns:p14="http://schemas.microsoft.com/office/powerpoint/2010/main" val="3130942904"/>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00000">
            <a:alpha val="69000"/>
          </a:srgb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C2D4B1-E214-48AD-9B6D-D4437DD015EA}"/>
              </a:ext>
            </a:extLst>
          </p:cNvPr>
          <p:cNvSpPr>
            <a:spLocks noGrp="1"/>
          </p:cNvSpPr>
          <p:nvPr>
            <p:ph type="title"/>
          </p:nvPr>
        </p:nvSpPr>
        <p:spPr/>
        <p:txBody>
          <a:bodyPr/>
          <a:lstStyle/>
          <a:p>
            <a:endParaRPr lang="es-AR"/>
          </a:p>
        </p:txBody>
      </p:sp>
      <p:pic>
        <p:nvPicPr>
          <p:cNvPr id="7" name="Marcador de contenido 6">
            <a:extLst>
              <a:ext uri="{FF2B5EF4-FFF2-40B4-BE49-F238E27FC236}">
                <a16:creationId xmlns:a16="http://schemas.microsoft.com/office/drawing/2014/main" id="{960FA898-3332-4F51-8280-05918384FA8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11292840" cy="6858000"/>
          </a:xfrm>
        </p:spPr>
      </p:pic>
      <p:sp>
        <p:nvSpPr>
          <p:cNvPr id="4" name="Marcador de pie de página 3">
            <a:extLst>
              <a:ext uri="{FF2B5EF4-FFF2-40B4-BE49-F238E27FC236}">
                <a16:creationId xmlns:a16="http://schemas.microsoft.com/office/drawing/2014/main" id="{F3977DBC-E6D8-44E9-8E58-AB06392751EF}"/>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0E19FF0D-5D0E-4A9B-8406-2C8A81CC8457}"/>
              </a:ext>
            </a:extLst>
          </p:cNvPr>
          <p:cNvSpPr>
            <a:spLocks noGrp="1"/>
          </p:cNvSpPr>
          <p:nvPr>
            <p:ph type="sldNum" sz="quarter" idx="12"/>
          </p:nvPr>
        </p:nvSpPr>
        <p:spPr/>
        <p:txBody>
          <a:bodyPr>
            <a:normAutofit lnSpcReduction="10000"/>
          </a:bodyPr>
          <a:lstStyle/>
          <a:p>
            <a:fld id="{C6EB10CC-456E-4E43-98BB-80974BC09AB2}" type="slidenum">
              <a:rPr lang="es-AR" smtClean="0"/>
              <a:t>9</a:t>
            </a:fld>
            <a:endParaRPr lang="es-AR"/>
          </a:p>
        </p:txBody>
      </p:sp>
    </p:spTree>
    <p:extLst>
      <p:ext uri="{BB962C8B-B14F-4D97-AF65-F5344CB8AC3E}">
        <p14:creationId xmlns:p14="http://schemas.microsoft.com/office/powerpoint/2010/main" val="3225225346"/>
      </p:ext>
    </p:extLst>
  </p:cSld>
  <p:clrMapOvr>
    <a:masterClrMapping/>
  </p:clrMapOvr>
  <mc:AlternateContent xmlns:mc="http://schemas.openxmlformats.org/markup-compatibility/2006">
    <mc:Choice xmlns:p14="http://schemas.microsoft.com/office/powerpoint/2010/main" Requires="p14">
      <p:transition p14:dur="10" advClick="0" advTm="19000"/>
    </mc:Choice>
    <mc:Fallback>
      <p:transition advClick="0" advTm="19000"/>
    </mc:Fallback>
  </mc:AlternateContent>
</p:sld>
</file>

<file path=ppt/theme/theme1.xml><?xml version="1.0" encoding="utf-8"?>
<a:theme xmlns:a="http://schemas.openxmlformats.org/drawingml/2006/main" name="Vista">
  <a:themeElements>
    <a:clrScheme name="Vista">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sta">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sta">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Vista</Template>
  <TotalTime>969</TotalTime>
  <Words>1439</Words>
  <Application>Microsoft Office PowerPoint</Application>
  <PresentationFormat>Panorámica</PresentationFormat>
  <Paragraphs>164</Paragraphs>
  <Slides>20</Slides>
  <Notes>20</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20</vt:i4>
      </vt:variant>
    </vt:vector>
  </HeadingPairs>
  <TitlesOfParts>
    <vt:vector size="28" baseType="lpstr">
      <vt:lpstr>Arial</vt:lpstr>
      <vt:lpstr>Arial Black</vt:lpstr>
      <vt:lpstr>Calibri</vt:lpstr>
      <vt:lpstr>Century Schoolbook</vt:lpstr>
      <vt:lpstr>Comic Sans MS</vt:lpstr>
      <vt:lpstr>Tahoma</vt:lpstr>
      <vt:lpstr>Wingdings 2</vt:lpstr>
      <vt:lpstr>Vista</vt:lpstr>
      <vt:lpstr>Universidad Tecnológica Nacional</vt:lpstr>
      <vt:lpstr>MANIFIESTO PARA EL TESTING AGIL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Tincho</dc:creator>
  <cp:lastModifiedBy>Tincho</cp:lastModifiedBy>
  <cp:revision>58</cp:revision>
  <dcterms:created xsi:type="dcterms:W3CDTF">2020-10-31T01:16:05Z</dcterms:created>
  <dcterms:modified xsi:type="dcterms:W3CDTF">2020-11-14T00:33:39Z</dcterms:modified>
</cp:coreProperties>
</file>